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p:spPr>
        <p:txBody>
          <a:bodyPr>
            <a:noAutofit/>
          </a:bodyPr>
          <a:lstStyle/>
          <a:p>
            <a:pPr marL="432000" indent="-324000">
              <a:lnSpc>
                <a:spcPct val="90000"/>
              </a:lnSpc>
              <a:spcBef>
                <a:spcPts val="1001"/>
              </a:spcBef>
              <a:buClr>
                <a:srgbClr val="000000"/>
              </a:buClr>
              <a:buSzPct val="45000"/>
              <a:buFont typeface="Wingdings" charset="2"/>
              <a:buChar char=""/>
            </a:pPr>
            <a:r>
              <a:rPr lang="en-US" sz="2800" b="0" strike="noStrike" spc="-1">
                <a:solidFill>
                  <a:srgbClr val="000000"/>
                </a:solidFill>
                <a:latin typeface="Calibri"/>
              </a:rPr>
              <a:t>Click to edit Master text styles</a:t>
            </a:r>
          </a:p>
          <a:p>
            <a:pPr marL="864000" lvl="1" indent="-324000">
              <a:lnSpc>
                <a:spcPct val="90000"/>
              </a:lnSpc>
              <a:spcBef>
                <a:spcPts val="499"/>
              </a:spcBef>
              <a:buClr>
                <a:srgbClr val="000000"/>
              </a:buClr>
              <a:buSzPct val="75000"/>
              <a:buFont typeface="Symbol" charset="2"/>
              <a:buChar char=""/>
            </a:pPr>
            <a:r>
              <a:rPr lang="en-US" sz="2400" b="0" strike="noStrike" spc="-1">
                <a:solidFill>
                  <a:srgbClr val="000000"/>
                </a:solidFill>
                <a:latin typeface="Calibri"/>
              </a:rPr>
              <a:t>Second level</a:t>
            </a:r>
          </a:p>
          <a:p>
            <a:pPr marL="1296000" lvl="2" indent="-288000">
              <a:lnSpc>
                <a:spcPct val="90000"/>
              </a:lnSpc>
              <a:spcBef>
                <a:spcPts val="499"/>
              </a:spcBef>
              <a:buClr>
                <a:srgbClr val="000000"/>
              </a:buClr>
              <a:buSzPct val="45000"/>
              <a:buFont typeface="Wingdings" charset="2"/>
              <a:buChar char=""/>
            </a:pPr>
            <a:r>
              <a:rPr lang="en-US" sz="2000" b="0" strike="noStrike" spc="-1">
                <a:solidFill>
                  <a:srgbClr val="000000"/>
                </a:solidFill>
                <a:latin typeface="Calibri"/>
              </a:rPr>
              <a:t>Third level</a:t>
            </a:r>
          </a:p>
          <a:p>
            <a:pPr marL="1728000" lvl="3" indent="-216000">
              <a:lnSpc>
                <a:spcPct val="90000"/>
              </a:lnSpc>
              <a:spcBef>
                <a:spcPts val="499"/>
              </a:spcBef>
              <a:buClr>
                <a:srgbClr val="000000"/>
              </a:buClr>
              <a:buSzPct val="75000"/>
              <a:buFont typeface="Symbol" charset="2"/>
              <a:buChar char=""/>
            </a:pPr>
            <a:r>
              <a:rPr lang="en-US" sz="1800" b="0" strike="noStrike" spc="-1">
                <a:solidFill>
                  <a:srgbClr val="000000"/>
                </a:solidFill>
                <a:latin typeface="Calibri"/>
              </a:rPr>
              <a:t>Fourth level</a:t>
            </a:r>
          </a:p>
          <a:p>
            <a:pPr marL="2160000" lvl="4" indent="-216000">
              <a:lnSpc>
                <a:spcPct val="90000"/>
              </a:lnSpc>
              <a:spcBef>
                <a:spcPts val="499"/>
              </a:spcBef>
              <a:buClr>
                <a:srgbClr val="000000"/>
              </a:buClr>
              <a:buSzPct val="45000"/>
              <a:buFont typeface="Wingdings" charset="2"/>
              <a:buChar char=""/>
            </a:pPr>
            <a:r>
              <a:rPr lang="en-US" sz="1800" b="0" strike="noStrike" spc="-1">
                <a:solidFill>
                  <a:srgbClr val="000000"/>
                </a:solidFill>
                <a:latin typeface="Calibri"/>
              </a:rPr>
              <a:t>Fifth level</a:t>
            </a:r>
          </a:p>
        </p:txBody>
      </p:sp>
      <p:sp>
        <p:nvSpPr>
          <p:cNvPr id="2" name="PlaceHolder 3"/>
          <p:cNvSpPr>
            <a:spLocks noGrp="1"/>
          </p:cNvSpPr>
          <p:nvPr>
            <p:ph type="dt"/>
          </p:nvPr>
        </p:nvSpPr>
        <p:spPr>
          <a:xfrm>
            <a:off x="838080" y="6356520"/>
            <a:ext cx="2742840" cy="364680"/>
          </a:xfrm>
          <a:prstGeom prst="rect">
            <a:avLst/>
          </a:prstGeom>
        </p:spPr>
        <p:txBody>
          <a:bodyPr anchor="ctr">
            <a:noAutofit/>
          </a:bodyPr>
          <a:lstStyle/>
          <a:p>
            <a:endParaRPr lang="en-IN" sz="2400" b="0" strike="noStrike" spc="-1">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anchor="ctr">
            <a:noAutofit/>
          </a:bodyPr>
          <a:lstStyle/>
          <a:p>
            <a:endParaRPr lang="en-IN" sz="2400" b="0" strike="noStrike" spc="-1">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lstStyle/>
          <a:p>
            <a:endParaRPr lang="en-IN"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CustomShape 1"/>
          <p:cNvSpPr/>
          <p:nvPr/>
        </p:nvSpPr>
        <p:spPr>
          <a:xfrm>
            <a:off x="0" y="0"/>
            <a:ext cx="1219176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42" name="Picture 5"/>
          <p:cNvPicPr/>
          <p:nvPr/>
        </p:nvPicPr>
        <p:blipFill>
          <a:blip r:embed="rId2"/>
          <a:srcRect l="9019" t="8792" b="19172"/>
          <a:stretch/>
        </p:blipFill>
        <p:spPr>
          <a:xfrm>
            <a:off x="1452240" y="704520"/>
            <a:ext cx="5749560" cy="4542840"/>
          </a:xfrm>
          <a:prstGeom prst="rect">
            <a:avLst/>
          </a:prstGeom>
          <a:ln>
            <a:noFill/>
          </a:ln>
        </p:spPr>
      </p:pic>
      <p:sp>
        <p:nvSpPr>
          <p:cNvPr id="43" name="CustomShape 2"/>
          <p:cNvSpPr/>
          <p:nvPr/>
        </p:nvSpPr>
        <p:spPr>
          <a:xfrm flipH="1">
            <a:off x="3711600" y="0"/>
            <a:ext cx="8480160" cy="6857640"/>
          </a:xfrm>
          <a:prstGeom prst="rect">
            <a:avLst/>
          </a:prstGeom>
          <a:gradFill rotWithShape="0">
            <a:gsLst>
              <a:gs pos="0">
                <a:srgbClr val="FFFFFF"/>
              </a:gs>
              <a:gs pos="100000">
                <a:srgbClr val="FFFFFF"/>
              </a:gs>
            </a:gsLst>
            <a:lin ang="10800000"/>
          </a:gradFill>
          <a:ln w="12600">
            <a:noFill/>
          </a:ln>
        </p:spPr>
        <p:style>
          <a:lnRef idx="0">
            <a:scrgbClr r="0" g="0" b="0"/>
          </a:lnRef>
          <a:fillRef idx="0">
            <a:scrgbClr r="0" g="0" b="0"/>
          </a:fillRef>
          <a:effectRef idx="0">
            <a:scrgbClr r="0" g="0" b="0"/>
          </a:effectRef>
          <a:fontRef idx="minor"/>
        </p:style>
      </p:sp>
      <p:sp>
        <p:nvSpPr>
          <p:cNvPr id="44" name="TextShape 3"/>
          <p:cNvSpPr txBox="1"/>
          <p:nvPr/>
        </p:nvSpPr>
        <p:spPr>
          <a:xfrm>
            <a:off x="7848720" y="1122480"/>
            <a:ext cx="4023000" cy="3203640"/>
          </a:xfrm>
          <a:prstGeom prst="rect">
            <a:avLst/>
          </a:prstGeom>
          <a:noFill/>
          <a:ln>
            <a:noFill/>
          </a:ln>
        </p:spPr>
        <p:txBody>
          <a:bodyPr anchor="b">
            <a:normAutofit/>
          </a:bodyPr>
          <a:lstStyle/>
          <a:p>
            <a:pPr>
              <a:lnSpc>
                <a:spcPct val="90000"/>
              </a:lnSpc>
            </a:pPr>
            <a:r>
              <a:rPr lang="en-US" sz="4800" b="1" strike="noStrike" spc="-1">
                <a:solidFill>
                  <a:srgbClr val="000000"/>
                </a:solidFill>
                <a:latin typeface="Calibri Light"/>
              </a:rPr>
              <a:t>Object Oriented Programming </a:t>
            </a:r>
            <a:endParaRPr lang="en-US" sz="4800" b="0" strike="noStrike" spc="-1">
              <a:solidFill>
                <a:srgbClr val="000000"/>
              </a:solidFill>
              <a:latin typeface="Calibri"/>
            </a:endParaRPr>
          </a:p>
        </p:txBody>
      </p:sp>
      <p:sp>
        <p:nvSpPr>
          <p:cNvPr id="45" name="CustomShape 4"/>
          <p:cNvSpPr/>
          <p:nvPr/>
        </p:nvSpPr>
        <p:spPr>
          <a:xfrm rot="5400000">
            <a:off x="8130960" y="346320"/>
            <a:ext cx="145800" cy="703800"/>
          </a:xfrm>
          <a:prstGeom prst="rect">
            <a:avLst/>
          </a:prstGeom>
          <a:solidFill>
            <a:srgbClr val="ED7D31"/>
          </a:solidFill>
          <a:ln w="12600">
            <a:noFill/>
          </a:ln>
        </p:spPr>
        <p:style>
          <a:lnRef idx="0">
            <a:scrgbClr r="0" g="0" b="0"/>
          </a:lnRef>
          <a:fillRef idx="0">
            <a:scrgbClr r="0" g="0" b="0"/>
          </a:fillRef>
          <a:effectRef idx="0">
            <a:scrgbClr r="0" g="0" b="0"/>
          </a:effectRef>
          <a:fontRef idx="minor"/>
        </p:style>
      </p:sp>
      <p:sp>
        <p:nvSpPr>
          <p:cNvPr id="46" name="CustomShape 5"/>
          <p:cNvSpPr/>
          <p:nvPr/>
        </p:nvSpPr>
        <p:spPr>
          <a:xfrm>
            <a:off x="7851600" y="4546800"/>
            <a:ext cx="4023000" cy="18000"/>
          </a:xfrm>
          <a:prstGeom prst="rect">
            <a:avLst/>
          </a:prstGeom>
          <a:solidFill>
            <a:srgbClr val="D5D5D5"/>
          </a:solidFill>
          <a:ln w="3240">
            <a:noFill/>
          </a:ln>
        </p:spPr>
        <p:style>
          <a:lnRef idx="0">
            <a:scrgbClr r="0" g="0" b="0"/>
          </a:lnRef>
          <a:fillRef idx="0">
            <a:scrgbClr r="0" g="0" b="0"/>
          </a:fillRef>
          <a:effectRef idx="0">
            <a:scrgbClr r="0" g="0" b="0"/>
          </a:effectRef>
          <a:fontRef idx="minor"/>
        </p:style>
      </p:sp>
      <p:pic>
        <p:nvPicPr>
          <p:cNvPr id="47" name="Picture 2"/>
          <p:cNvPicPr/>
          <p:nvPr/>
        </p:nvPicPr>
        <p:blipFill>
          <a:blip r:embed="rId3"/>
          <a:stretch/>
        </p:blipFill>
        <p:spPr>
          <a:xfrm>
            <a:off x="367920" y="6171120"/>
            <a:ext cx="1233360" cy="3956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additive="repl">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250"/>
                                  </p:stCondLst>
                                  <p:childTnLst>
                                    <p:set>
                                      <p:cBhvr>
                                        <p:cTn id="11" dur="1" fill="hold">
                                          <p:stCondLst>
                                            <p:cond delay="0"/>
                                          </p:stCondLst>
                                        </p:cTn>
                                        <p:tgtEl>
                                          <p:spTgt spid="44"/>
                                        </p:tgtEl>
                                        <p:attrNameLst>
                                          <p:attrName>style.visibility</p:attrName>
                                        </p:attrNameLst>
                                      </p:cBhvr>
                                      <p:to>
                                        <p:strVal val="visible"/>
                                      </p:to>
                                    </p:set>
                                    <p:animEffect transition="in" filter="fade">
                                      <p:cBhvr additive="repl">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91" name="Picture 8"/>
          <p:cNvPicPr/>
          <p:nvPr/>
        </p:nvPicPr>
        <p:blipFill>
          <a:blip r:embed="rId2"/>
          <a:stretch/>
        </p:blipFill>
        <p:spPr>
          <a:xfrm>
            <a:off x="363240" y="6128280"/>
            <a:ext cx="1228320" cy="409320"/>
          </a:xfrm>
          <a:prstGeom prst="rect">
            <a:avLst/>
          </a:prstGeom>
          <a:ln>
            <a:noFill/>
          </a:ln>
        </p:spPr>
      </p:pic>
      <p:sp>
        <p:nvSpPr>
          <p:cNvPr id="92" name="CustomShape 2"/>
          <p:cNvSpPr/>
          <p:nvPr/>
        </p:nvSpPr>
        <p:spPr>
          <a:xfrm>
            <a:off x="1604880" y="66600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pic>
        <p:nvPicPr>
          <p:cNvPr id="93" name="Picture 4"/>
          <p:cNvPicPr/>
          <p:nvPr/>
        </p:nvPicPr>
        <p:blipFill>
          <a:blip r:embed="rId3"/>
          <a:stretch/>
        </p:blipFill>
        <p:spPr>
          <a:xfrm>
            <a:off x="3444840" y="1131840"/>
            <a:ext cx="5790960" cy="3616200"/>
          </a:xfrm>
          <a:prstGeom prst="rect">
            <a:avLst/>
          </a:prstGeom>
          <a:ln>
            <a:solidFill>
              <a:srgbClr val="000000"/>
            </a:solidFill>
          </a:ln>
        </p:spPr>
      </p:pic>
      <p:sp>
        <p:nvSpPr>
          <p:cNvPr id="94" name="CustomShape 3"/>
          <p:cNvSpPr/>
          <p:nvPr/>
        </p:nvSpPr>
        <p:spPr>
          <a:xfrm>
            <a:off x="1535760" y="4810680"/>
            <a:ext cx="10407240" cy="10062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1800" b="0" strike="noStrike" spc="-1">
                <a:solidFill>
                  <a:srgbClr val="000000"/>
                </a:solidFill>
                <a:latin typeface="Calibri"/>
                <a:ea typeface="Calibri"/>
              </a:rPr>
              <a:t>In C#, objects are created using the "new" keyword followed by the name of the class to be instantiated. </a:t>
            </a:r>
            <a:endParaRPr lang="en-IN" sz="1800" b="0" strike="noStrike" spc="-1">
              <a:latin typeface="Arial"/>
            </a:endParaRPr>
          </a:p>
          <a:p>
            <a:pPr>
              <a:lnSpc>
                <a:spcPct val="100000"/>
              </a:lnSpc>
            </a:pPr>
            <a:r>
              <a:rPr lang="en-IN" sz="1800" b="0" strike="noStrike" spc="-1">
                <a:solidFill>
                  <a:srgbClr val="000000"/>
                </a:solidFill>
                <a:latin typeface="Calibri"/>
                <a:ea typeface="Calibri"/>
              </a:rPr>
              <a:t>Syntax :-</a:t>
            </a:r>
            <a:endParaRPr lang="en-IN" sz="1800" b="0" strike="noStrike" spc="-1">
              <a:latin typeface="Arial"/>
            </a:endParaRPr>
          </a:p>
          <a:p>
            <a:pPr>
              <a:lnSpc>
                <a:spcPct val="100000"/>
              </a:lnSpc>
            </a:pPr>
            <a:r>
              <a:rPr lang="en-IN" sz="1800" b="0" strike="noStrike" spc="-1">
                <a:solidFill>
                  <a:srgbClr val="000000"/>
                </a:solidFill>
                <a:latin typeface="Calibri"/>
                <a:ea typeface="Calibri"/>
              </a:rPr>
              <a:t>Class name object name =new constructor()</a:t>
            </a:r>
            <a:r>
              <a:rPr lang="en-IN" sz="2400" b="0" strike="noStrike" spc="-1">
                <a:solidFill>
                  <a:srgbClr val="000000"/>
                </a:solidFill>
                <a:latin typeface="Calibri"/>
                <a:ea typeface="Calibri"/>
              </a:rPr>
              <a:t>;</a:t>
            </a:r>
            <a:endParaRPr lang="en-IN"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additive="repl">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additive="repl">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additive="repl">
                                        <p:cTn id="1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96" name="CustomShape 2"/>
          <p:cNvSpPr/>
          <p:nvPr/>
        </p:nvSpPr>
        <p:spPr>
          <a:xfrm>
            <a:off x="792720" y="312840"/>
            <a:ext cx="5181120" cy="167112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pPr>
            <a:r>
              <a:rPr lang="en-IN" sz="4000" b="1" strike="noStrike" spc="-1">
                <a:solidFill>
                  <a:srgbClr val="203864"/>
                </a:solidFill>
                <a:latin typeface="Calibri Light"/>
              </a:rPr>
              <a:t>   </a:t>
            </a:r>
            <a:r>
              <a:rPr lang="en-IN" sz="4000" b="1" strike="noStrike" spc="-1">
                <a:solidFill>
                  <a:srgbClr val="2F5597"/>
                </a:solidFill>
                <a:latin typeface="Calibri Light"/>
              </a:rPr>
              <a:t>Inheritance</a:t>
            </a:r>
            <a:endParaRPr lang="en-IN" sz="4000" b="0" strike="noStrike" spc="-1">
              <a:latin typeface="Arial"/>
            </a:endParaRPr>
          </a:p>
        </p:txBody>
      </p:sp>
      <p:sp>
        <p:nvSpPr>
          <p:cNvPr id="97" name="CustomShape 3"/>
          <p:cNvSpPr/>
          <p:nvPr/>
        </p:nvSpPr>
        <p:spPr>
          <a:xfrm>
            <a:off x="792720" y="1989720"/>
            <a:ext cx="5900040" cy="2428200"/>
          </a:xfrm>
          <a:prstGeom prst="rect">
            <a:avLst/>
          </a:prstGeom>
          <a:noFill/>
          <a:ln>
            <a:noFill/>
          </a:ln>
        </p:spPr>
        <p:style>
          <a:lnRef idx="0">
            <a:scrgbClr r="0" g="0" b="0"/>
          </a:lnRef>
          <a:fillRef idx="0">
            <a:scrgbClr r="0" g="0" b="0"/>
          </a:fillRef>
          <a:effectRef idx="0">
            <a:scrgbClr r="0" g="0" b="0"/>
          </a:effectRef>
          <a:fontRef idx="minor"/>
        </p:style>
        <p:txBody>
          <a:bodyPr>
            <a:normAutofit fontScale="88000"/>
          </a:bodyPr>
          <a:lstStyle/>
          <a:p>
            <a:pPr marL="343080" indent="-342720" algn="just">
              <a:lnSpc>
                <a:spcPct val="100000"/>
              </a:lnSpc>
              <a:buClr>
                <a:srgbClr val="000000"/>
              </a:buClr>
              <a:buFont typeface="Arial"/>
              <a:buChar char="•"/>
            </a:pPr>
            <a:r>
              <a:rPr lang="en-IN" sz="2200" b="0" strike="noStrike" spc="-1">
                <a:solidFill>
                  <a:srgbClr val="000000"/>
                </a:solidFill>
                <a:latin typeface="Calibri"/>
                <a:ea typeface="Calibri"/>
              </a:rPr>
              <a:t>Inheritance can be defined as the process where one object acquires the properties of another. </a:t>
            </a:r>
            <a:endParaRPr lang="en-IN" sz="2200" b="0" strike="noStrike" spc="-1">
              <a:latin typeface="Arial"/>
            </a:endParaRPr>
          </a:p>
          <a:p>
            <a:pPr marL="343080" indent="-342720" algn="just">
              <a:lnSpc>
                <a:spcPct val="100000"/>
              </a:lnSpc>
              <a:buClr>
                <a:srgbClr val="000000"/>
              </a:buClr>
              <a:buFont typeface="Arial"/>
              <a:buChar char="•"/>
            </a:pPr>
            <a:r>
              <a:rPr lang="en-IN" sz="2200" b="0" strike="noStrike" spc="-1">
                <a:solidFill>
                  <a:srgbClr val="000000"/>
                </a:solidFill>
                <a:latin typeface="Calibri"/>
                <a:ea typeface="Calibri"/>
              </a:rPr>
              <a:t>A subclass(child) is a specialized version of a class, which  inherits attributes and behaviors from the parent class</a:t>
            </a:r>
            <a:endParaRPr lang="en-IN" sz="2200" b="0" strike="noStrike" spc="-1">
              <a:latin typeface="Arial"/>
            </a:endParaRPr>
          </a:p>
          <a:p>
            <a:pPr marL="343080" indent="-342720" algn="just">
              <a:lnSpc>
                <a:spcPct val="100000"/>
              </a:lnSpc>
              <a:buClr>
                <a:srgbClr val="000000"/>
              </a:buClr>
              <a:buFont typeface="Arial"/>
              <a:buChar char="•"/>
            </a:pPr>
            <a:r>
              <a:rPr lang="en-IN" sz="2200" b="0" strike="noStrike" spc="-1">
                <a:solidFill>
                  <a:srgbClr val="000000"/>
                </a:solidFill>
                <a:latin typeface="Calibri"/>
                <a:ea typeface="Calibri"/>
              </a:rPr>
              <a:t>A child may also have additional unique behaviors and properties of its own that its parent does not have.</a:t>
            </a:r>
            <a:endParaRPr lang="en-IN" sz="2200" b="0" strike="noStrike" spc="-1">
              <a:latin typeface="Arial"/>
            </a:endParaRPr>
          </a:p>
          <a:p>
            <a:pPr algn="just">
              <a:lnSpc>
                <a:spcPct val="100000"/>
              </a:lnSpc>
            </a:pPr>
            <a:endParaRPr lang="en-IN" sz="2200" b="0" strike="noStrike" spc="-1">
              <a:latin typeface="Arial"/>
            </a:endParaRPr>
          </a:p>
          <a:p>
            <a:pPr algn="just">
              <a:lnSpc>
                <a:spcPct val="100000"/>
              </a:lnSpc>
            </a:pPr>
            <a:endParaRPr lang="en-IN" sz="2200" b="0" strike="noStrike" spc="-1">
              <a:latin typeface="Arial"/>
            </a:endParaRPr>
          </a:p>
          <a:p>
            <a:pPr algn="just">
              <a:lnSpc>
                <a:spcPct val="100000"/>
              </a:lnSpc>
            </a:pPr>
            <a:endParaRPr lang="en-IN" sz="2200" b="0" strike="noStrike" spc="-1">
              <a:latin typeface="Arial"/>
            </a:endParaRPr>
          </a:p>
          <a:p>
            <a:pPr algn="just">
              <a:lnSpc>
                <a:spcPct val="90000"/>
              </a:lnSpc>
              <a:spcAft>
                <a:spcPts val="601"/>
              </a:spcAft>
            </a:pPr>
            <a:endParaRPr lang="en-IN" sz="2200" b="0" strike="noStrike" spc="-1">
              <a:latin typeface="Arial"/>
            </a:endParaRPr>
          </a:p>
          <a:p>
            <a:pPr>
              <a:lnSpc>
                <a:spcPct val="90000"/>
              </a:lnSpc>
              <a:spcAft>
                <a:spcPts val="601"/>
              </a:spcAft>
            </a:pPr>
            <a:endParaRPr lang="en-IN" sz="2200" b="0" strike="noStrike" spc="-1">
              <a:latin typeface="Arial"/>
            </a:endParaRPr>
          </a:p>
          <a:p>
            <a:pPr>
              <a:lnSpc>
                <a:spcPct val="90000"/>
              </a:lnSpc>
              <a:spcAft>
                <a:spcPts val="601"/>
              </a:spcAft>
            </a:pPr>
            <a:endParaRPr lang="en-IN" sz="2200" b="0" strike="noStrike" spc="-1">
              <a:latin typeface="Arial"/>
            </a:endParaRPr>
          </a:p>
        </p:txBody>
      </p:sp>
      <p:pic>
        <p:nvPicPr>
          <p:cNvPr id="98" name="Picture 8"/>
          <p:cNvPicPr/>
          <p:nvPr/>
        </p:nvPicPr>
        <p:blipFill>
          <a:blip r:embed="rId2"/>
          <a:stretch/>
        </p:blipFill>
        <p:spPr>
          <a:xfrm>
            <a:off x="363240" y="6128280"/>
            <a:ext cx="1228320" cy="409320"/>
          </a:xfrm>
          <a:prstGeom prst="rect">
            <a:avLst/>
          </a:prstGeom>
          <a:ln>
            <a:noFill/>
          </a:ln>
        </p:spPr>
      </p:pic>
      <p:pic>
        <p:nvPicPr>
          <p:cNvPr id="99" name="Picture 2"/>
          <p:cNvPicPr/>
          <p:nvPr/>
        </p:nvPicPr>
        <p:blipFill>
          <a:blip r:embed="rId3"/>
          <a:stretch/>
        </p:blipFill>
        <p:spPr>
          <a:xfrm>
            <a:off x="7499160" y="1468080"/>
            <a:ext cx="3519360" cy="36054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additive="repl">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additive="repl">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additive="repl">
                                        <p:cTn id="1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101" name="Picture 8"/>
          <p:cNvPicPr/>
          <p:nvPr/>
        </p:nvPicPr>
        <p:blipFill>
          <a:blip r:embed="rId2"/>
          <a:stretch/>
        </p:blipFill>
        <p:spPr>
          <a:xfrm>
            <a:off x="363240" y="6128280"/>
            <a:ext cx="1228320" cy="409320"/>
          </a:xfrm>
          <a:prstGeom prst="rect">
            <a:avLst/>
          </a:prstGeom>
          <a:ln>
            <a:noFill/>
          </a:ln>
        </p:spPr>
      </p:pic>
      <p:sp>
        <p:nvSpPr>
          <p:cNvPr id="102" name="CustomShape 2"/>
          <p:cNvSpPr/>
          <p:nvPr/>
        </p:nvSpPr>
        <p:spPr>
          <a:xfrm>
            <a:off x="1604880" y="66600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pic>
        <p:nvPicPr>
          <p:cNvPr id="103" name="Picture 4"/>
          <p:cNvPicPr/>
          <p:nvPr/>
        </p:nvPicPr>
        <p:blipFill>
          <a:blip r:embed="rId3"/>
          <a:stretch/>
        </p:blipFill>
        <p:spPr>
          <a:xfrm>
            <a:off x="1331280" y="1946880"/>
            <a:ext cx="4180680" cy="3567600"/>
          </a:xfrm>
          <a:prstGeom prst="rect">
            <a:avLst/>
          </a:prstGeom>
          <a:ln>
            <a:noFill/>
          </a:ln>
        </p:spPr>
      </p:pic>
      <p:pic>
        <p:nvPicPr>
          <p:cNvPr id="104" name="Picture 5"/>
          <p:cNvPicPr/>
          <p:nvPr/>
        </p:nvPicPr>
        <p:blipFill>
          <a:blip r:embed="rId4"/>
          <a:stretch/>
        </p:blipFill>
        <p:spPr>
          <a:xfrm>
            <a:off x="6492960" y="1947600"/>
            <a:ext cx="4295520" cy="36673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additive="repl">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additive="repl">
                                        <p:cTn id="12" dur="5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additive="repl">
                                        <p:cTn id="1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2"/>
          <p:cNvPicPr/>
          <p:nvPr/>
        </p:nvPicPr>
        <p:blipFill>
          <a:blip r:embed="rId2"/>
          <a:stretch/>
        </p:blipFill>
        <p:spPr>
          <a:xfrm>
            <a:off x="2740320" y="1162440"/>
            <a:ext cx="7530480" cy="4633560"/>
          </a:xfrm>
          <a:prstGeom prst="rect">
            <a:avLst/>
          </a:prstGeom>
          <a:ln>
            <a:noFill/>
          </a:ln>
        </p:spPr>
      </p:pic>
      <p:pic>
        <p:nvPicPr>
          <p:cNvPr id="106" name="Picture 8"/>
          <p:cNvPicPr/>
          <p:nvPr/>
        </p:nvPicPr>
        <p:blipFill>
          <a:blip r:embed="rId3"/>
          <a:stretch/>
        </p:blipFill>
        <p:spPr>
          <a:xfrm>
            <a:off x="363240" y="6128280"/>
            <a:ext cx="1228320" cy="409320"/>
          </a:xfrm>
          <a:prstGeom prst="rect">
            <a:avLst/>
          </a:prstGeom>
          <a:ln>
            <a:noFill/>
          </a:ln>
        </p:spPr>
      </p:pic>
      <p:sp>
        <p:nvSpPr>
          <p:cNvPr id="107" name="CustomShape 1"/>
          <p:cNvSpPr/>
          <p:nvPr/>
        </p:nvSpPr>
        <p:spPr>
          <a:xfrm>
            <a:off x="1130760" y="42156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additive="repl">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additive="repl">
                                        <p:cTn id="1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09" name="CustomShape 2"/>
          <p:cNvSpPr/>
          <p:nvPr/>
        </p:nvSpPr>
        <p:spPr>
          <a:xfrm>
            <a:off x="1281600" y="427680"/>
            <a:ext cx="5181120" cy="167112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pPr>
            <a:r>
              <a:rPr lang="en-IN" sz="4000" b="1" strike="noStrike" spc="-1">
                <a:solidFill>
                  <a:srgbClr val="2F5597"/>
                </a:solidFill>
                <a:latin typeface="Calibri Light"/>
              </a:rPr>
              <a:t>Abstraction</a:t>
            </a:r>
            <a:endParaRPr lang="en-IN" sz="4000" b="0" strike="noStrike" spc="-1">
              <a:latin typeface="Arial"/>
            </a:endParaRPr>
          </a:p>
        </p:txBody>
      </p:sp>
      <p:sp>
        <p:nvSpPr>
          <p:cNvPr id="110" name="CustomShape 3"/>
          <p:cNvSpPr/>
          <p:nvPr/>
        </p:nvSpPr>
        <p:spPr>
          <a:xfrm>
            <a:off x="1281600" y="1975320"/>
            <a:ext cx="5900040" cy="24282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indent="-216000" algn="just">
              <a:lnSpc>
                <a:spcPct val="100000"/>
              </a:lnSpc>
              <a:buClr>
                <a:srgbClr val="000000"/>
              </a:buClr>
              <a:buFont typeface="Arial"/>
              <a:buChar char="•"/>
            </a:pPr>
            <a:r>
              <a:rPr lang="en-IN" sz="2200" b="0" strike="noStrike" spc="-1">
                <a:solidFill>
                  <a:srgbClr val="000000"/>
                </a:solidFill>
                <a:latin typeface="Calibri"/>
                <a:ea typeface="Calibri"/>
              </a:rPr>
              <a:t>Abstraction is the practice of reducing details so that someone can focus on a few concepts at a time</a:t>
            </a:r>
            <a:endParaRPr lang="en-IN" sz="2200" b="0" strike="noStrike" spc="-1">
              <a:latin typeface="Arial"/>
            </a:endParaRPr>
          </a:p>
          <a:p>
            <a:pPr indent="-216000" algn="just">
              <a:lnSpc>
                <a:spcPct val="100000"/>
              </a:lnSpc>
              <a:buClr>
                <a:srgbClr val="000000"/>
              </a:buClr>
              <a:buFont typeface="Arial"/>
              <a:buChar char="•"/>
            </a:pPr>
            <a:r>
              <a:rPr lang="en-IN" sz="2200" b="0" strike="noStrike" spc="-1">
                <a:solidFill>
                  <a:srgbClr val="000000"/>
                </a:solidFill>
                <a:latin typeface="Calibri"/>
                <a:ea typeface="Calibri"/>
              </a:rPr>
              <a:t>Abstraction is "To represent the essential feature without representing the background details.“</a:t>
            </a:r>
            <a:endParaRPr lang="en-IN" sz="2200" b="0" strike="noStrike" spc="-1">
              <a:latin typeface="Arial"/>
            </a:endParaRPr>
          </a:p>
          <a:p>
            <a:pPr indent="-216000" algn="just">
              <a:lnSpc>
                <a:spcPct val="100000"/>
              </a:lnSpc>
              <a:buClr>
                <a:srgbClr val="000000"/>
              </a:buClr>
              <a:buFont typeface="Arial"/>
              <a:buChar char="•"/>
            </a:pPr>
            <a:r>
              <a:rPr lang="en-IN" sz="2200" b="0" strike="noStrike" spc="-1">
                <a:solidFill>
                  <a:srgbClr val="000000"/>
                </a:solidFill>
                <a:latin typeface="Calibri"/>
                <a:ea typeface="Calibri"/>
              </a:rPr>
              <a:t>Abstraction is the process of hiding the working style of an object, and showing the information of an object in an understandable manner.</a:t>
            </a:r>
            <a:endParaRPr lang="en-IN" sz="2200" b="0" strike="noStrike" spc="-1">
              <a:latin typeface="Arial"/>
            </a:endParaRPr>
          </a:p>
          <a:p>
            <a:pPr algn="just">
              <a:lnSpc>
                <a:spcPct val="100000"/>
              </a:lnSpc>
            </a:pPr>
            <a:endParaRPr lang="en-IN" sz="2200" b="0" strike="noStrike" spc="-1">
              <a:latin typeface="Arial"/>
            </a:endParaRPr>
          </a:p>
          <a:p>
            <a:pPr algn="just">
              <a:lnSpc>
                <a:spcPct val="100000"/>
              </a:lnSpc>
            </a:pPr>
            <a:endParaRPr lang="en-IN" sz="2200" b="0" strike="noStrike" spc="-1">
              <a:latin typeface="Arial"/>
            </a:endParaRPr>
          </a:p>
          <a:p>
            <a:pPr algn="just">
              <a:lnSpc>
                <a:spcPct val="100000"/>
              </a:lnSpc>
            </a:pPr>
            <a:endParaRPr lang="en-IN" sz="2200" b="0" strike="noStrike" spc="-1">
              <a:latin typeface="Arial"/>
            </a:endParaRPr>
          </a:p>
          <a:p>
            <a:pPr algn="just">
              <a:lnSpc>
                <a:spcPct val="100000"/>
              </a:lnSpc>
            </a:pPr>
            <a:endParaRPr lang="en-IN" sz="2200" b="0" strike="noStrike" spc="-1">
              <a:latin typeface="Arial"/>
            </a:endParaRPr>
          </a:p>
          <a:p>
            <a:pPr algn="just">
              <a:lnSpc>
                <a:spcPct val="90000"/>
              </a:lnSpc>
              <a:spcAft>
                <a:spcPts val="601"/>
              </a:spcAft>
            </a:pPr>
            <a:endParaRPr lang="en-IN" sz="2200" b="0" strike="noStrike" spc="-1">
              <a:latin typeface="Arial"/>
            </a:endParaRPr>
          </a:p>
          <a:p>
            <a:pPr>
              <a:lnSpc>
                <a:spcPct val="90000"/>
              </a:lnSpc>
              <a:spcAft>
                <a:spcPts val="601"/>
              </a:spcAft>
            </a:pPr>
            <a:endParaRPr lang="en-IN" sz="2200" b="0" strike="noStrike" spc="-1">
              <a:latin typeface="Arial"/>
            </a:endParaRPr>
          </a:p>
          <a:p>
            <a:pPr>
              <a:lnSpc>
                <a:spcPct val="90000"/>
              </a:lnSpc>
              <a:spcAft>
                <a:spcPts val="601"/>
              </a:spcAft>
            </a:pPr>
            <a:endParaRPr lang="en-IN" sz="2200" b="0" strike="noStrike" spc="-1">
              <a:latin typeface="Arial"/>
            </a:endParaRPr>
          </a:p>
        </p:txBody>
      </p:sp>
      <p:pic>
        <p:nvPicPr>
          <p:cNvPr id="111" name="Picture 8"/>
          <p:cNvPicPr/>
          <p:nvPr/>
        </p:nvPicPr>
        <p:blipFill>
          <a:blip r:embed="rId2"/>
          <a:stretch/>
        </p:blipFill>
        <p:spPr>
          <a:xfrm>
            <a:off x="363240" y="6128280"/>
            <a:ext cx="1228320" cy="409320"/>
          </a:xfrm>
          <a:prstGeom prst="rect">
            <a:avLst/>
          </a:prstGeom>
          <a:ln>
            <a:noFill/>
          </a:ln>
        </p:spPr>
      </p:pic>
      <p:pic>
        <p:nvPicPr>
          <p:cNvPr id="112" name="Picture 2"/>
          <p:cNvPicPr/>
          <p:nvPr/>
        </p:nvPicPr>
        <p:blipFill>
          <a:blip r:embed="rId3"/>
          <a:srcRect l="6447" r="344" b="22490"/>
          <a:stretch/>
        </p:blipFill>
        <p:spPr>
          <a:xfrm>
            <a:off x="7196760" y="777240"/>
            <a:ext cx="4656240" cy="37476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additive="repl">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additive="repl">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additive="repl">
                                        <p:cTn id="1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114" name="Picture 8"/>
          <p:cNvPicPr/>
          <p:nvPr/>
        </p:nvPicPr>
        <p:blipFill>
          <a:blip r:embed="rId2"/>
          <a:stretch/>
        </p:blipFill>
        <p:spPr>
          <a:xfrm>
            <a:off x="363240" y="6128280"/>
            <a:ext cx="1228320" cy="409320"/>
          </a:xfrm>
          <a:prstGeom prst="rect">
            <a:avLst/>
          </a:prstGeom>
          <a:ln>
            <a:noFill/>
          </a:ln>
        </p:spPr>
      </p:pic>
      <p:sp>
        <p:nvSpPr>
          <p:cNvPr id="115" name="CustomShape 2"/>
          <p:cNvSpPr/>
          <p:nvPr/>
        </p:nvSpPr>
        <p:spPr>
          <a:xfrm>
            <a:off x="1604880" y="66600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pic>
        <p:nvPicPr>
          <p:cNvPr id="116" name="Picture 5"/>
          <p:cNvPicPr/>
          <p:nvPr/>
        </p:nvPicPr>
        <p:blipFill>
          <a:blip r:embed="rId3"/>
          <a:stretch/>
        </p:blipFill>
        <p:spPr>
          <a:xfrm>
            <a:off x="986400" y="1536480"/>
            <a:ext cx="10290960" cy="41151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additive="repl">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additive="repl">
                                        <p:cTn id="1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18" name="CustomShape 2"/>
          <p:cNvSpPr/>
          <p:nvPr/>
        </p:nvSpPr>
        <p:spPr>
          <a:xfrm>
            <a:off x="1281600" y="427680"/>
            <a:ext cx="5181120" cy="167112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n-IN" sz="4000" b="1" strike="noStrike" spc="-1">
                <a:solidFill>
                  <a:srgbClr val="2F5597"/>
                </a:solidFill>
                <a:latin typeface="Calibri"/>
                <a:ea typeface="Calibri"/>
              </a:rPr>
              <a:t>Encapsulation</a:t>
            </a:r>
            <a:endParaRPr lang="en-IN" sz="4000" b="0" strike="noStrike" spc="-1">
              <a:latin typeface="Arial"/>
            </a:endParaRPr>
          </a:p>
          <a:p>
            <a:pPr>
              <a:lnSpc>
                <a:spcPct val="90000"/>
              </a:lnSpc>
              <a:spcAft>
                <a:spcPts val="601"/>
              </a:spcAft>
            </a:pPr>
            <a:endParaRPr lang="en-IN" sz="4000" b="0" strike="noStrike" spc="-1">
              <a:latin typeface="Arial"/>
            </a:endParaRPr>
          </a:p>
        </p:txBody>
      </p:sp>
      <p:sp>
        <p:nvSpPr>
          <p:cNvPr id="119" name="CustomShape 3"/>
          <p:cNvSpPr/>
          <p:nvPr/>
        </p:nvSpPr>
        <p:spPr>
          <a:xfrm>
            <a:off x="1137600" y="1515240"/>
            <a:ext cx="5928840" cy="2428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indent="-216000" algn="just">
              <a:lnSpc>
                <a:spcPct val="100000"/>
              </a:lnSpc>
              <a:buClr>
                <a:srgbClr val="000000"/>
              </a:buClr>
              <a:buFont typeface="Arial"/>
              <a:buChar char="•"/>
            </a:pPr>
            <a:r>
              <a:rPr lang="en-IN" sz="2000" b="0" strike="noStrike" spc="-1">
                <a:solidFill>
                  <a:srgbClr val="000000"/>
                </a:solidFill>
                <a:latin typeface="Calibri"/>
                <a:ea typeface="Calibri"/>
              </a:rPr>
              <a:t>Encapsulation Hiding the internal state and functionality of an object and only allowing access through a public set of functions..</a:t>
            </a:r>
            <a:endParaRPr lang="en-IN" sz="2000" b="0" strike="noStrike" spc="-1">
              <a:latin typeface="Arial"/>
            </a:endParaRPr>
          </a:p>
          <a:p>
            <a:pPr indent="-216000" algn="just">
              <a:lnSpc>
                <a:spcPct val="100000"/>
              </a:lnSpc>
              <a:buClr>
                <a:srgbClr val="000000"/>
              </a:buClr>
              <a:buFont typeface="Arial"/>
              <a:buChar char="•"/>
            </a:pPr>
            <a:r>
              <a:rPr lang="en-IN" sz="2000" b="0" strike="noStrike" spc="-1">
                <a:solidFill>
                  <a:srgbClr val="000000"/>
                </a:solidFill>
                <a:latin typeface="Calibri"/>
                <a:ea typeface="Calibri"/>
              </a:rPr>
              <a:t>Think of encapsulation as a black box; data is sent to a method, a lot of work goes on using the data, of which you don't know or care about. An output is returned to the caller. That is the process of encapsulation, or information hiding.</a:t>
            </a:r>
            <a:endParaRPr lang="en-IN" sz="2000" b="0" strike="noStrike" spc="-1">
              <a:latin typeface="Arial"/>
            </a:endParaRPr>
          </a:p>
          <a:p>
            <a:pPr indent="-216000" algn="just">
              <a:lnSpc>
                <a:spcPct val="100000"/>
              </a:lnSpc>
              <a:buClr>
                <a:srgbClr val="000000"/>
              </a:buClr>
              <a:buFont typeface="Arial"/>
              <a:buChar char="•"/>
            </a:pPr>
            <a:r>
              <a:rPr lang="en-IN" sz="2000" b="0" strike="noStrike" spc="-1">
                <a:solidFill>
                  <a:srgbClr val="000000"/>
                </a:solidFill>
                <a:latin typeface="Calibri"/>
                <a:ea typeface="Calibri"/>
              </a:rPr>
              <a:t>Encapsulation guarantees the integrity of the data contained in the object by preventing users from changing internal data into something invalid.</a:t>
            </a:r>
            <a:endParaRPr lang="en-IN" sz="2000" b="0" strike="noStrike" spc="-1">
              <a:latin typeface="Arial"/>
            </a:endParaRPr>
          </a:p>
          <a:p>
            <a:pPr algn="just">
              <a:lnSpc>
                <a:spcPct val="100000"/>
              </a:lnSpc>
            </a:pPr>
            <a:endParaRPr lang="en-IN" sz="2000" b="0" strike="noStrike" spc="-1">
              <a:latin typeface="Arial"/>
            </a:endParaRPr>
          </a:p>
          <a:p>
            <a:pPr algn="just">
              <a:lnSpc>
                <a:spcPct val="100000"/>
              </a:lnSpc>
            </a:pPr>
            <a:endParaRPr lang="en-IN" sz="2000" b="0" strike="noStrike" spc="-1">
              <a:latin typeface="Arial"/>
            </a:endParaRPr>
          </a:p>
          <a:p>
            <a:pPr algn="just">
              <a:lnSpc>
                <a:spcPct val="100000"/>
              </a:lnSpc>
            </a:pPr>
            <a:endParaRPr lang="en-IN" sz="2000" b="0" strike="noStrike" spc="-1">
              <a:latin typeface="Arial"/>
            </a:endParaRPr>
          </a:p>
          <a:p>
            <a:pPr algn="just">
              <a:lnSpc>
                <a:spcPct val="100000"/>
              </a:lnSpc>
            </a:pPr>
            <a:endParaRPr lang="en-IN" sz="2000" b="0" strike="noStrike" spc="-1">
              <a:latin typeface="Arial"/>
            </a:endParaRPr>
          </a:p>
          <a:p>
            <a:pPr algn="just">
              <a:lnSpc>
                <a:spcPct val="100000"/>
              </a:lnSpc>
            </a:pPr>
            <a:endParaRPr lang="en-IN" sz="2000" b="0" strike="noStrike" spc="-1">
              <a:latin typeface="Arial"/>
            </a:endParaRPr>
          </a:p>
          <a:p>
            <a:pPr algn="just">
              <a:lnSpc>
                <a:spcPct val="90000"/>
              </a:lnSpc>
              <a:spcAft>
                <a:spcPts val="601"/>
              </a:spcAft>
            </a:pPr>
            <a:endParaRPr lang="en-IN" sz="2000" b="0" strike="noStrike" spc="-1">
              <a:latin typeface="Arial"/>
            </a:endParaRPr>
          </a:p>
          <a:p>
            <a:pPr>
              <a:lnSpc>
                <a:spcPct val="90000"/>
              </a:lnSpc>
              <a:spcAft>
                <a:spcPts val="601"/>
              </a:spcAft>
            </a:pPr>
            <a:endParaRPr lang="en-IN" sz="2000" b="0" strike="noStrike" spc="-1">
              <a:latin typeface="Arial"/>
            </a:endParaRPr>
          </a:p>
          <a:p>
            <a:pPr>
              <a:lnSpc>
                <a:spcPct val="90000"/>
              </a:lnSpc>
              <a:spcAft>
                <a:spcPts val="601"/>
              </a:spcAft>
            </a:pPr>
            <a:endParaRPr lang="en-IN" sz="2000" b="0" strike="noStrike" spc="-1">
              <a:latin typeface="Arial"/>
            </a:endParaRPr>
          </a:p>
        </p:txBody>
      </p:sp>
      <p:pic>
        <p:nvPicPr>
          <p:cNvPr id="120" name="Picture 8"/>
          <p:cNvPicPr/>
          <p:nvPr/>
        </p:nvPicPr>
        <p:blipFill>
          <a:blip r:embed="rId2"/>
          <a:stretch/>
        </p:blipFill>
        <p:spPr>
          <a:xfrm>
            <a:off x="363240" y="6128280"/>
            <a:ext cx="1228320" cy="409320"/>
          </a:xfrm>
          <a:prstGeom prst="rect">
            <a:avLst/>
          </a:prstGeom>
          <a:ln>
            <a:noFill/>
          </a:ln>
        </p:spPr>
      </p:pic>
      <p:pic>
        <p:nvPicPr>
          <p:cNvPr id="121" name="Picture 3"/>
          <p:cNvPicPr/>
          <p:nvPr/>
        </p:nvPicPr>
        <p:blipFill>
          <a:blip r:embed="rId3"/>
          <a:srcRect t="25400" r="520" b="799"/>
          <a:stretch/>
        </p:blipFill>
        <p:spPr>
          <a:xfrm>
            <a:off x="7643160" y="2221920"/>
            <a:ext cx="3274920" cy="27162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additive="repl">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additive="repl">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additive="repl">
                                        <p:cTn id="1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23" name="CustomShape 2"/>
          <p:cNvSpPr/>
          <p:nvPr/>
        </p:nvSpPr>
        <p:spPr>
          <a:xfrm>
            <a:off x="1080360" y="758520"/>
            <a:ext cx="5181120" cy="1469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n-IN" sz="4000" b="1" strike="noStrike" spc="-1">
                <a:solidFill>
                  <a:srgbClr val="2F5597"/>
                </a:solidFill>
                <a:latin typeface="Calibri"/>
              </a:rPr>
              <a:t>Polymorphism</a:t>
            </a:r>
            <a:endParaRPr lang="en-IN" sz="4000" b="0" strike="noStrike" spc="-1">
              <a:latin typeface="Arial"/>
            </a:endParaRPr>
          </a:p>
          <a:p>
            <a:pPr>
              <a:lnSpc>
                <a:spcPct val="90000"/>
              </a:lnSpc>
              <a:spcAft>
                <a:spcPts val="601"/>
              </a:spcAft>
            </a:pPr>
            <a:endParaRPr lang="en-IN" sz="4000" b="0" strike="noStrike" spc="-1">
              <a:latin typeface="Arial"/>
            </a:endParaRPr>
          </a:p>
        </p:txBody>
      </p:sp>
      <p:sp>
        <p:nvSpPr>
          <p:cNvPr id="124" name="CustomShape 3"/>
          <p:cNvSpPr/>
          <p:nvPr/>
        </p:nvSpPr>
        <p:spPr>
          <a:xfrm>
            <a:off x="979560" y="2219760"/>
            <a:ext cx="5928840" cy="29458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indent="-216000" algn="just">
              <a:lnSpc>
                <a:spcPct val="100000"/>
              </a:lnSpc>
              <a:buClr>
                <a:srgbClr val="000000"/>
              </a:buClr>
              <a:buFont typeface="Arial"/>
              <a:buChar char="•"/>
            </a:pPr>
            <a:r>
              <a:rPr lang="en-IN" sz="2000" b="0" strike="noStrike" spc="-1">
                <a:solidFill>
                  <a:srgbClr val="000000"/>
                </a:solidFill>
                <a:latin typeface="Calibri"/>
                <a:ea typeface="Calibri"/>
              </a:rPr>
              <a:t>The Word polymorphism comes from Greek and means having several different forms.</a:t>
            </a:r>
            <a:endParaRPr lang="en-IN" sz="2000" b="0" strike="noStrike" spc="-1">
              <a:latin typeface="Arial"/>
            </a:endParaRPr>
          </a:p>
          <a:p>
            <a:pPr indent="-216000" algn="just">
              <a:lnSpc>
                <a:spcPct val="100000"/>
              </a:lnSpc>
              <a:buClr>
                <a:srgbClr val="000000"/>
              </a:buClr>
              <a:buFont typeface="Arial"/>
              <a:buChar char="•"/>
            </a:pPr>
            <a:r>
              <a:rPr lang="en-IN" sz="2000" b="0" strike="noStrike" spc="-1">
                <a:solidFill>
                  <a:srgbClr val="000000"/>
                </a:solidFill>
                <a:latin typeface="Calibri"/>
                <a:ea typeface="Calibri"/>
              </a:rPr>
              <a:t>An object behaves differently at different place is called polymorphism.</a:t>
            </a:r>
            <a:endParaRPr lang="en-IN" sz="2000" b="0" strike="noStrike" spc="-1">
              <a:latin typeface="Arial"/>
            </a:endParaRPr>
          </a:p>
          <a:p>
            <a:pPr indent="-216000" algn="just">
              <a:lnSpc>
                <a:spcPct val="100000"/>
              </a:lnSpc>
              <a:buClr>
                <a:srgbClr val="000000"/>
              </a:buClr>
              <a:buFont typeface="Arial"/>
              <a:buChar char="•"/>
            </a:pPr>
            <a:r>
              <a:rPr lang="en-IN" sz="2000" b="0" strike="noStrike" spc="-1">
                <a:solidFill>
                  <a:srgbClr val="000000"/>
                </a:solidFill>
                <a:latin typeface="Calibri"/>
                <a:ea typeface="Calibri"/>
              </a:rPr>
              <a:t>Polymorphism is briefly described as "one interface, many implementations.</a:t>
            </a:r>
            <a:endParaRPr lang="en-IN" sz="2000" b="0" strike="noStrike" spc="-1">
              <a:latin typeface="Arial"/>
            </a:endParaRPr>
          </a:p>
          <a:p>
            <a:pPr indent="-216000" algn="just">
              <a:lnSpc>
                <a:spcPct val="100000"/>
              </a:lnSpc>
              <a:buClr>
                <a:srgbClr val="000000"/>
              </a:buClr>
              <a:buFont typeface="Arial"/>
              <a:buChar char="•"/>
            </a:pPr>
            <a:r>
              <a:rPr lang="en-IN" sz="2000" b="0" strike="noStrike" spc="-1">
                <a:solidFill>
                  <a:srgbClr val="000000"/>
                </a:solidFill>
                <a:latin typeface="Calibri"/>
                <a:ea typeface="Calibri"/>
              </a:rPr>
              <a:t>polymorphism can be achieved through method overloading and method overriding. </a:t>
            </a:r>
            <a:endParaRPr lang="en-IN" sz="2000" b="0" strike="noStrike" spc="-1">
              <a:latin typeface="Arial"/>
            </a:endParaRPr>
          </a:p>
          <a:p>
            <a:pPr algn="just">
              <a:lnSpc>
                <a:spcPct val="100000"/>
              </a:lnSpc>
            </a:pPr>
            <a:endParaRPr lang="en-IN" sz="2000" b="0" strike="noStrike" spc="-1">
              <a:latin typeface="Arial"/>
            </a:endParaRPr>
          </a:p>
          <a:p>
            <a:pPr algn="just">
              <a:lnSpc>
                <a:spcPct val="100000"/>
              </a:lnSpc>
            </a:pPr>
            <a:endParaRPr lang="en-IN" sz="2000" b="0" strike="noStrike" spc="-1">
              <a:latin typeface="Arial"/>
            </a:endParaRPr>
          </a:p>
          <a:p>
            <a:pPr algn="just">
              <a:lnSpc>
                <a:spcPct val="100000"/>
              </a:lnSpc>
            </a:pPr>
            <a:endParaRPr lang="en-IN" sz="2000" b="0" strike="noStrike" spc="-1">
              <a:latin typeface="Arial"/>
            </a:endParaRPr>
          </a:p>
          <a:p>
            <a:pPr algn="just">
              <a:lnSpc>
                <a:spcPct val="100000"/>
              </a:lnSpc>
            </a:pPr>
            <a:endParaRPr lang="en-IN" sz="2000" b="0" strike="noStrike" spc="-1">
              <a:latin typeface="Arial"/>
            </a:endParaRPr>
          </a:p>
          <a:p>
            <a:pPr algn="just">
              <a:lnSpc>
                <a:spcPct val="90000"/>
              </a:lnSpc>
              <a:spcAft>
                <a:spcPts val="601"/>
              </a:spcAft>
            </a:pPr>
            <a:endParaRPr lang="en-IN" sz="2000" b="0" strike="noStrike" spc="-1">
              <a:latin typeface="Arial"/>
            </a:endParaRPr>
          </a:p>
          <a:p>
            <a:pPr>
              <a:lnSpc>
                <a:spcPct val="90000"/>
              </a:lnSpc>
              <a:spcAft>
                <a:spcPts val="601"/>
              </a:spcAft>
            </a:pPr>
            <a:endParaRPr lang="en-IN" sz="2000" b="0" strike="noStrike" spc="-1">
              <a:latin typeface="Arial"/>
            </a:endParaRPr>
          </a:p>
          <a:p>
            <a:pPr>
              <a:lnSpc>
                <a:spcPct val="90000"/>
              </a:lnSpc>
              <a:spcAft>
                <a:spcPts val="601"/>
              </a:spcAft>
            </a:pPr>
            <a:endParaRPr lang="en-IN" sz="2000" b="0" strike="noStrike" spc="-1">
              <a:latin typeface="Arial"/>
            </a:endParaRPr>
          </a:p>
        </p:txBody>
      </p:sp>
      <p:pic>
        <p:nvPicPr>
          <p:cNvPr id="125" name="Picture 8"/>
          <p:cNvPicPr/>
          <p:nvPr/>
        </p:nvPicPr>
        <p:blipFill>
          <a:blip r:embed="rId2"/>
          <a:stretch/>
        </p:blipFill>
        <p:spPr>
          <a:xfrm>
            <a:off x="363240" y="6128280"/>
            <a:ext cx="1228320" cy="409320"/>
          </a:xfrm>
          <a:prstGeom prst="rect">
            <a:avLst/>
          </a:prstGeom>
          <a:ln>
            <a:noFill/>
          </a:ln>
        </p:spPr>
      </p:pic>
      <p:pic>
        <p:nvPicPr>
          <p:cNvPr id="126" name="Picture 2"/>
          <p:cNvPicPr/>
          <p:nvPr/>
        </p:nvPicPr>
        <p:blipFill>
          <a:blip r:embed="rId3"/>
          <a:stretch/>
        </p:blipFill>
        <p:spPr>
          <a:xfrm>
            <a:off x="7336800" y="1495800"/>
            <a:ext cx="4498200" cy="40975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additive="repl">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additive="repl">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fade">
                                      <p:cBhvr additive="repl">
                                        <p:cTn id="1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28" name="CustomShape 2"/>
          <p:cNvSpPr/>
          <p:nvPr/>
        </p:nvSpPr>
        <p:spPr>
          <a:xfrm>
            <a:off x="1080360" y="758520"/>
            <a:ext cx="5181120" cy="1469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n-IN" sz="4400" b="1" strike="noStrike" spc="-1">
                <a:solidFill>
                  <a:srgbClr val="4472C4"/>
                </a:solidFill>
                <a:latin typeface="Calibri Light"/>
              </a:rPr>
              <a:t>Method Overloading</a:t>
            </a:r>
            <a:endParaRPr lang="en-IN" sz="4400" b="0" strike="noStrike" spc="-1">
              <a:latin typeface="Arial"/>
            </a:endParaRPr>
          </a:p>
          <a:p>
            <a:pPr>
              <a:lnSpc>
                <a:spcPct val="90000"/>
              </a:lnSpc>
              <a:spcAft>
                <a:spcPts val="601"/>
              </a:spcAft>
            </a:pPr>
            <a:endParaRPr lang="en-IN" sz="4400" b="0" strike="noStrike" spc="-1">
              <a:latin typeface="Arial"/>
            </a:endParaRPr>
          </a:p>
        </p:txBody>
      </p:sp>
      <p:sp>
        <p:nvSpPr>
          <p:cNvPr id="129" name="CustomShape 3"/>
          <p:cNvSpPr/>
          <p:nvPr/>
        </p:nvSpPr>
        <p:spPr>
          <a:xfrm>
            <a:off x="936360" y="2181240"/>
            <a:ext cx="5238720" cy="3276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spcBef>
                <a:spcPts val="1001"/>
              </a:spcBef>
            </a:pPr>
            <a:r>
              <a:rPr lang="en-IN" sz="2400" b="0" strike="noStrike" spc="-1">
                <a:solidFill>
                  <a:srgbClr val="000000"/>
                </a:solidFill>
                <a:latin typeface="Calibri"/>
                <a:ea typeface="Calibri"/>
              </a:rPr>
              <a:t>Same method with different signature (number or type of arguments)</a:t>
            </a:r>
            <a:endParaRPr lang="en-IN" sz="2400" b="0" strike="noStrike" spc="-1">
              <a:latin typeface="Arial"/>
            </a:endParaRPr>
          </a:p>
          <a:p>
            <a:pPr algn="just">
              <a:lnSpc>
                <a:spcPct val="100000"/>
              </a:lnSpc>
            </a:pPr>
            <a:endParaRPr lang="en-IN" sz="2400" b="0" strike="noStrike" spc="-1">
              <a:latin typeface="Arial"/>
            </a:endParaRPr>
          </a:p>
          <a:p>
            <a:pPr algn="just">
              <a:lnSpc>
                <a:spcPct val="100000"/>
              </a:lnSpc>
            </a:pPr>
            <a:endParaRPr lang="en-IN" sz="2400" b="0" strike="noStrike" spc="-1">
              <a:latin typeface="Arial"/>
            </a:endParaRPr>
          </a:p>
          <a:p>
            <a:pPr algn="just">
              <a:lnSpc>
                <a:spcPct val="100000"/>
              </a:lnSpc>
            </a:pPr>
            <a:endParaRPr lang="en-IN" sz="2400" b="0" strike="noStrike" spc="-1">
              <a:latin typeface="Arial"/>
            </a:endParaRPr>
          </a:p>
          <a:p>
            <a:pPr algn="just">
              <a:lnSpc>
                <a:spcPct val="100000"/>
              </a:lnSpc>
            </a:pPr>
            <a:endParaRPr lang="en-IN" sz="2400" b="0" strike="noStrike" spc="-1">
              <a:latin typeface="Arial"/>
            </a:endParaRPr>
          </a:p>
          <a:p>
            <a:pPr algn="just">
              <a:lnSpc>
                <a:spcPct val="100000"/>
              </a:lnSpc>
            </a:pPr>
            <a:endParaRPr lang="en-IN" sz="2400" b="0" strike="noStrike" spc="-1">
              <a:latin typeface="Arial"/>
            </a:endParaRPr>
          </a:p>
          <a:p>
            <a:pPr algn="just">
              <a:lnSpc>
                <a:spcPct val="90000"/>
              </a:lnSpc>
              <a:spcAft>
                <a:spcPts val="601"/>
              </a:spcAft>
            </a:pPr>
            <a:endParaRPr lang="en-IN" sz="2400" b="0" strike="noStrike" spc="-1">
              <a:latin typeface="Arial"/>
            </a:endParaRPr>
          </a:p>
          <a:p>
            <a:pPr>
              <a:lnSpc>
                <a:spcPct val="90000"/>
              </a:lnSpc>
              <a:spcAft>
                <a:spcPts val="601"/>
              </a:spcAft>
            </a:pPr>
            <a:endParaRPr lang="en-IN" sz="2400" b="0" strike="noStrike" spc="-1">
              <a:latin typeface="Arial"/>
            </a:endParaRPr>
          </a:p>
          <a:p>
            <a:pPr>
              <a:lnSpc>
                <a:spcPct val="90000"/>
              </a:lnSpc>
              <a:spcAft>
                <a:spcPts val="601"/>
              </a:spcAft>
            </a:pPr>
            <a:endParaRPr lang="en-IN" sz="2400" b="0" strike="noStrike" spc="-1">
              <a:latin typeface="Arial"/>
            </a:endParaRPr>
          </a:p>
        </p:txBody>
      </p:sp>
      <p:pic>
        <p:nvPicPr>
          <p:cNvPr id="130" name="Picture 8"/>
          <p:cNvPicPr/>
          <p:nvPr/>
        </p:nvPicPr>
        <p:blipFill>
          <a:blip r:embed="rId2"/>
          <a:stretch/>
        </p:blipFill>
        <p:spPr>
          <a:xfrm>
            <a:off x="363240" y="6128280"/>
            <a:ext cx="1228320" cy="409320"/>
          </a:xfrm>
          <a:prstGeom prst="rect">
            <a:avLst/>
          </a:prstGeom>
          <a:ln>
            <a:noFill/>
          </a:ln>
        </p:spPr>
      </p:pic>
      <p:pic>
        <p:nvPicPr>
          <p:cNvPr id="131" name="Picture 5"/>
          <p:cNvPicPr/>
          <p:nvPr/>
        </p:nvPicPr>
        <p:blipFill>
          <a:blip r:embed="rId3"/>
          <a:stretch/>
        </p:blipFill>
        <p:spPr>
          <a:xfrm>
            <a:off x="6277320" y="1492200"/>
            <a:ext cx="5402520" cy="381528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additive="repl">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additive="repl">
                                        <p:cTn id="12" dur="5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additive="repl">
                                        <p:cTn id="1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133" name="Picture 8"/>
          <p:cNvPicPr/>
          <p:nvPr/>
        </p:nvPicPr>
        <p:blipFill>
          <a:blip r:embed="rId2"/>
          <a:stretch/>
        </p:blipFill>
        <p:spPr>
          <a:xfrm>
            <a:off x="363240" y="6128280"/>
            <a:ext cx="1228320" cy="409320"/>
          </a:xfrm>
          <a:prstGeom prst="rect">
            <a:avLst/>
          </a:prstGeom>
          <a:ln>
            <a:noFill/>
          </a:ln>
        </p:spPr>
      </p:pic>
      <p:sp>
        <p:nvSpPr>
          <p:cNvPr id="134" name="CustomShape 2"/>
          <p:cNvSpPr/>
          <p:nvPr/>
        </p:nvSpPr>
        <p:spPr>
          <a:xfrm>
            <a:off x="1159200" y="60876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pic>
        <p:nvPicPr>
          <p:cNvPr id="135" name="Picture 4"/>
          <p:cNvPicPr/>
          <p:nvPr/>
        </p:nvPicPr>
        <p:blipFill>
          <a:blip r:embed="rId3"/>
          <a:stretch/>
        </p:blipFill>
        <p:spPr>
          <a:xfrm>
            <a:off x="1158840" y="1442160"/>
            <a:ext cx="5000040" cy="3772080"/>
          </a:xfrm>
          <a:prstGeom prst="rect">
            <a:avLst/>
          </a:prstGeom>
          <a:ln>
            <a:noFill/>
          </a:ln>
        </p:spPr>
      </p:pic>
      <p:pic>
        <p:nvPicPr>
          <p:cNvPr id="136" name="Picture 5"/>
          <p:cNvPicPr/>
          <p:nvPr/>
        </p:nvPicPr>
        <p:blipFill>
          <a:blip r:embed="rId4"/>
          <a:stretch/>
        </p:blipFill>
        <p:spPr>
          <a:xfrm>
            <a:off x="6780240" y="1438560"/>
            <a:ext cx="4956840" cy="38365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fill="hold" nodeType="click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additive="repl">
                                        <p:cTn id="11" dur="500"/>
                                        <p:tgtEl>
                                          <p:spTgt spid="1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nodeType="click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additive="repl">
                                        <p:cTn id="16"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838080" y="365040"/>
            <a:ext cx="10515240" cy="1325160"/>
          </a:xfrm>
          <a:prstGeom prst="rect">
            <a:avLst/>
          </a:prstGeom>
          <a:noFill/>
          <a:ln>
            <a:noFill/>
          </a:ln>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38" name="CustomShape 2"/>
          <p:cNvSpPr/>
          <p:nvPr/>
        </p:nvSpPr>
        <p:spPr>
          <a:xfrm>
            <a:off x="807120" y="1290600"/>
            <a:ext cx="5972040" cy="9522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n-IN" sz="4000" b="1" strike="noStrike" spc="-1">
                <a:solidFill>
                  <a:srgbClr val="4472C4"/>
                </a:solidFill>
                <a:latin typeface="Calibri"/>
                <a:ea typeface="Calibri"/>
              </a:rPr>
              <a:t>METHOD OVERRIDING</a:t>
            </a:r>
            <a:endParaRPr lang="en-IN" sz="4000" b="0" strike="noStrike" spc="-1">
              <a:latin typeface="Arial"/>
            </a:endParaRPr>
          </a:p>
          <a:p>
            <a:pPr>
              <a:lnSpc>
                <a:spcPct val="100000"/>
              </a:lnSpc>
            </a:pPr>
            <a:endParaRPr lang="en-IN" sz="4000" b="0" strike="noStrike" spc="-1">
              <a:latin typeface="Arial"/>
            </a:endParaRPr>
          </a:p>
          <a:p>
            <a:pPr>
              <a:lnSpc>
                <a:spcPct val="90000"/>
              </a:lnSpc>
              <a:spcAft>
                <a:spcPts val="601"/>
              </a:spcAft>
            </a:pPr>
            <a:endParaRPr lang="en-IN" sz="4000" b="0" strike="noStrike" spc="-1">
              <a:latin typeface="Arial"/>
            </a:endParaRPr>
          </a:p>
        </p:txBody>
      </p:sp>
      <p:sp>
        <p:nvSpPr>
          <p:cNvPr id="139" name="CustomShape 3"/>
          <p:cNvSpPr/>
          <p:nvPr/>
        </p:nvSpPr>
        <p:spPr>
          <a:xfrm>
            <a:off x="936360" y="2181240"/>
            <a:ext cx="5238720" cy="3276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just">
              <a:lnSpc>
                <a:spcPct val="90000"/>
              </a:lnSpc>
              <a:spcBef>
                <a:spcPts val="1001"/>
              </a:spcBef>
            </a:pPr>
            <a:r>
              <a:rPr lang="en-IN" sz="2400" b="0" strike="noStrike" spc="-1">
                <a:solidFill>
                  <a:srgbClr val="000000"/>
                </a:solidFill>
                <a:latin typeface="Calibri"/>
                <a:ea typeface="Calibri"/>
              </a:rPr>
              <a:t>In a class hierarchy, when a method in a subclass has the same name and type signature as a method in its super class, then the method in the subclass is said to override the method in the super class.</a:t>
            </a:r>
            <a:endParaRPr lang="en-IN" sz="2400" b="0" strike="noStrike" spc="-1">
              <a:latin typeface="Arial"/>
            </a:endParaRPr>
          </a:p>
          <a:p>
            <a:pPr algn="just">
              <a:lnSpc>
                <a:spcPct val="100000"/>
              </a:lnSpc>
            </a:pPr>
            <a:endParaRPr lang="en-IN" sz="2400" b="0" strike="noStrike" spc="-1">
              <a:latin typeface="Arial"/>
            </a:endParaRPr>
          </a:p>
          <a:p>
            <a:pPr algn="just">
              <a:lnSpc>
                <a:spcPct val="100000"/>
              </a:lnSpc>
            </a:pPr>
            <a:endParaRPr lang="en-IN" sz="2400" b="0" strike="noStrike" spc="-1">
              <a:latin typeface="Arial"/>
            </a:endParaRPr>
          </a:p>
          <a:p>
            <a:pPr algn="just">
              <a:lnSpc>
                <a:spcPct val="100000"/>
              </a:lnSpc>
            </a:pPr>
            <a:endParaRPr lang="en-IN" sz="2400" b="0" strike="noStrike" spc="-1">
              <a:latin typeface="Arial"/>
            </a:endParaRPr>
          </a:p>
          <a:p>
            <a:pPr algn="just">
              <a:lnSpc>
                <a:spcPct val="100000"/>
              </a:lnSpc>
            </a:pPr>
            <a:endParaRPr lang="en-IN" sz="2400" b="0" strike="noStrike" spc="-1">
              <a:latin typeface="Arial"/>
            </a:endParaRPr>
          </a:p>
          <a:p>
            <a:pPr algn="just">
              <a:lnSpc>
                <a:spcPct val="100000"/>
              </a:lnSpc>
            </a:pPr>
            <a:endParaRPr lang="en-IN" sz="2400" b="0" strike="noStrike" spc="-1">
              <a:latin typeface="Arial"/>
            </a:endParaRPr>
          </a:p>
          <a:p>
            <a:pPr algn="just">
              <a:lnSpc>
                <a:spcPct val="90000"/>
              </a:lnSpc>
              <a:spcAft>
                <a:spcPts val="601"/>
              </a:spcAft>
            </a:pPr>
            <a:endParaRPr lang="en-IN" sz="2400" b="0" strike="noStrike" spc="-1">
              <a:latin typeface="Arial"/>
            </a:endParaRPr>
          </a:p>
          <a:p>
            <a:pPr>
              <a:lnSpc>
                <a:spcPct val="90000"/>
              </a:lnSpc>
              <a:spcAft>
                <a:spcPts val="601"/>
              </a:spcAft>
            </a:pPr>
            <a:endParaRPr lang="en-IN" sz="2400" b="0" strike="noStrike" spc="-1">
              <a:latin typeface="Arial"/>
            </a:endParaRPr>
          </a:p>
          <a:p>
            <a:pPr>
              <a:lnSpc>
                <a:spcPct val="90000"/>
              </a:lnSpc>
              <a:spcAft>
                <a:spcPts val="601"/>
              </a:spcAft>
            </a:pPr>
            <a:endParaRPr lang="en-IN" sz="2400" b="0" strike="noStrike" spc="-1">
              <a:latin typeface="Arial"/>
            </a:endParaRPr>
          </a:p>
        </p:txBody>
      </p:sp>
      <p:pic>
        <p:nvPicPr>
          <p:cNvPr id="140" name="Picture 8"/>
          <p:cNvPicPr/>
          <p:nvPr/>
        </p:nvPicPr>
        <p:blipFill>
          <a:blip r:embed="rId2"/>
          <a:stretch/>
        </p:blipFill>
        <p:spPr>
          <a:xfrm>
            <a:off x="363240" y="6128280"/>
            <a:ext cx="1228320" cy="409320"/>
          </a:xfrm>
          <a:prstGeom prst="rect">
            <a:avLst/>
          </a:prstGeom>
          <a:ln>
            <a:noFill/>
          </a:ln>
        </p:spPr>
      </p:pic>
      <p:pic>
        <p:nvPicPr>
          <p:cNvPr id="141" name="Picture 2"/>
          <p:cNvPicPr/>
          <p:nvPr/>
        </p:nvPicPr>
        <p:blipFill>
          <a:blip r:embed="rId3"/>
          <a:stretch/>
        </p:blipFill>
        <p:spPr>
          <a:xfrm>
            <a:off x="7211520" y="1295280"/>
            <a:ext cx="4108680" cy="42955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additive="repl">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fade">
                                      <p:cBhvr additive="repl">
                                        <p:cTn id="12" dur="5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additive="repl">
                                        <p:cTn id="1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143" name="Picture 8"/>
          <p:cNvPicPr/>
          <p:nvPr/>
        </p:nvPicPr>
        <p:blipFill>
          <a:blip r:embed="rId2"/>
          <a:stretch/>
        </p:blipFill>
        <p:spPr>
          <a:xfrm>
            <a:off x="363240" y="6128280"/>
            <a:ext cx="1228320" cy="409320"/>
          </a:xfrm>
          <a:prstGeom prst="rect">
            <a:avLst/>
          </a:prstGeom>
          <a:ln>
            <a:noFill/>
          </a:ln>
        </p:spPr>
      </p:pic>
      <p:sp>
        <p:nvSpPr>
          <p:cNvPr id="144" name="CustomShape 2"/>
          <p:cNvSpPr/>
          <p:nvPr/>
        </p:nvSpPr>
        <p:spPr>
          <a:xfrm>
            <a:off x="1159200" y="60876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pic>
        <p:nvPicPr>
          <p:cNvPr id="145" name="Picture 2"/>
          <p:cNvPicPr/>
          <p:nvPr/>
        </p:nvPicPr>
        <p:blipFill>
          <a:blip r:embed="rId3"/>
          <a:stretch/>
        </p:blipFill>
        <p:spPr>
          <a:xfrm>
            <a:off x="1158840" y="1647360"/>
            <a:ext cx="5072040" cy="3720960"/>
          </a:xfrm>
          <a:prstGeom prst="rect">
            <a:avLst/>
          </a:prstGeom>
          <a:ln>
            <a:noFill/>
          </a:ln>
        </p:spPr>
      </p:pic>
      <p:pic>
        <p:nvPicPr>
          <p:cNvPr id="146" name="Picture 4"/>
          <p:cNvPicPr/>
          <p:nvPr/>
        </p:nvPicPr>
        <p:blipFill>
          <a:blip r:embed="rId4"/>
          <a:stretch/>
        </p:blipFill>
        <p:spPr>
          <a:xfrm>
            <a:off x="6780240" y="1653120"/>
            <a:ext cx="4985640" cy="36374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additive="repl">
                                        <p:cTn id="12" dur="500"/>
                                        <p:tgtEl>
                                          <p:spTgt spid="1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fade">
                                      <p:cBhvr additive="repl">
                                        <p:cTn id="1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148" name="Picture 8"/>
          <p:cNvPicPr/>
          <p:nvPr/>
        </p:nvPicPr>
        <p:blipFill>
          <a:blip r:embed="rId2"/>
          <a:stretch/>
        </p:blipFill>
        <p:spPr>
          <a:xfrm>
            <a:off x="363240" y="6128280"/>
            <a:ext cx="1228320" cy="409320"/>
          </a:xfrm>
          <a:prstGeom prst="rect">
            <a:avLst/>
          </a:prstGeom>
          <a:ln>
            <a:noFill/>
          </a:ln>
        </p:spPr>
      </p:pic>
      <p:sp>
        <p:nvSpPr>
          <p:cNvPr id="149" name="CustomShape 2"/>
          <p:cNvSpPr/>
          <p:nvPr/>
        </p:nvSpPr>
        <p:spPr>
          <a:xfrm>
            <a:off x="1159200" y="60876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pic>
        <p:nvPicPr>
          <p:cNvPr id="150" name="Picture 2"/>
          <p:cNvPicPr/>
          <p:nvPr/>
        </p:nvPicPr>
        <p:blipFill>
          <a:blip r:embed="rId3"/>
          <a:stretch/>
        </p:blipFill>
        <p:spPr>
          <a:xfrm>
            <a:off x="1058040" y="1720080"/>
            <a:ext cx="4655160" cy="3460320"/>
          </a:xfrm>
          <a:prstGeom prst="rect">
            <a:avLst/>
          </a:prstGeom>
          <a:ln>
            <a:noFill/>
          </a:ln>
        </p:spPr>
      </p:pic>
      <p:pic>
        <p:nvPicPr>
          <p:cNvPr id="151" name="Picture 4"/>
          <p:cNvPicPr/>
          <p:nvPr/>
        </p:nvPicPr>
        <p:blipFill>
          <a:blip r:embed="rId4"/>
          <a:stretch/>
        </p:blipFill>
        <p:spPr>
          <a:xfrm>
            <a:off x="6377760" y="1725480"/>
            <a:ext cx="4655160" cy="34358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animEffect transition="in" filter="fade">
                                      <p:cBhvr additive="repl">
                                        <p:cTn id="11" dur="500"/>
                                        <p:tgtEl>
                                          <p:spTgt spid="1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nodeType="click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additive="repl">
                                        <p:cTn id="1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53" name="CustomShape 2"/>
          <p:cNvSpPr/>
          <p:nvPr/>
        </p:nvSpPr>
        <p:spPr>
          <a:xfrm>
            <a:off x="850320" y="1017360"/>
            <a:ext cx="5972040" cy="9522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n-IN" sz="4800" b="1" strike="noStrike" spc="-1">
                <a:solidFill>
                  <a:srgbClr val="4472C4"/>
                </a:solidFill>
                <a:latin typeface="Calibri"/>
              </a:rPr>
              <a:t>Interface</a:t>
            </a:r>
            <a:endParaRPr lang="en-IN" sz="4800" b="0" strike="noStrike" spc="-1">
              <a:latin typeface="Arial"/>
            </a:endParaRPr>
          </a:p>
          <a:p>
            <a:pPr>
              <a:lnSpc>
                <a:spcPct val="100000"/>
              </a:lnSpc>
            </a:pPr>
            <a:endParaRPr lang="en-IN" sz="4800" b="0" strike="noStrike" spc="-1">
              <a:latin typeface="Arial"/>
            </a:endParaRPr>
          </a:p>
          <a:p>
            <a:pPr>
              <a:lnSpc>
                <a:spcPct val="90000"/>
              </a:lnSpc>
              <a:spcAft>
                <a:spcPts val="601"/>
              </a:spcAft>
            </a:pPr>
            <a:endParaRPr lang="en-IN" sz="4800" b="0" strike="noStrike" spc="-1">
              <a:latin typeface="Arial"/>
            </a:endParaRPr>
          </a:p>
        </p:txBody>
      </p:sp>
      <p:pic>
        <p:nvPicPr>
          <p:cNvPr id="154" name="Picture 8"/>
          <p:cNvPicPr/>
          <p:nvPr/>
        </p:nvPicPr>
        <p:blipFill>
          <a:blip r:embed="rId2"/>
          <a:stretch/>
        </p:blipFill>
        <p:spPr>
          <a:xfrm>
            <a:off x="363240" y="6128280"/>
            <a:ext cx="1228320" cy="409320"/>
          </a:xfrm>
          <a:prstGeom prst="rect">
            <a:avLst/>
          </a:prstGeom>
          <a:ln>
            <a:noFill/>
          </a:ln>
        </p:spPr>
      </p:pic>
      <p:grpSp>
        <p:nvGrpSpPr>
          <p:cNvPr id="155" name="Group 3"/>
          <p:cNvGrpSpPr/>
          <p:nvPr/>
        </p:nvGrpSpPr>
        <p:grpSpPr>
          <a:xfrm>
            <a:off x="727364" y="1935720"/>
            <a:ext cx="10927440" cy="4192560"/>
            <a:chOff x="0" y="0"/>
            <a:chExt cx="10927440" cy="4192560"/>
          </a:xfrm>
        </p:grpSpPr>
        <p:sp>
          <p:nvSpPr>
            <p:cNvPr id="156" name="CustomShape 4"/>
            <p:cNvSpPr/>
            <p:nvPr/>
          </p:nvSpPr>
          <p:spPr>
            <a:xfrm>
              <a:off x="0" y="0"/>
              <a:ext cx="10927440" cy="4192560"/>
            </a:xfrm>
            <a:prstGeom prst="rect">
              <a:avLst/>
            </a:prstGeom>
            <a:noFill/>
            <a:ln>
              <a:noFill/>
            </a:ln>
          </p:spPr>
          <p:style>
            <a:lnRef idx="0">
              <a:scrgbClr r="0" g="0" b="0"/>
            </a:lnRef>
            <a:fillRef idx="0">
              <a:scrgbClr r="0" g="0" b="0"/>
            </a:fillRef>
            <a:effectRef idx="0">
              <a:scrgbClr r="0" g="0" b="0"/>
            </a:effectRef>
            <a:fontRef idx="minor"/>
          </p:style>
        </p:sp>
        <p:sp>
          <p:nvSpPr>
            <p:cNvPr id="157" name="CustomShape 5"/>
            <p:cNvSpPr/>
            <p:nvPr/>
          </p:nvSpPr>
          <p:spPr>
            <a:xfrm>
              <a:off x="0" y="0"/>
              <a:ext cx="8741880" cy="921960"/>
            </a:xfrm>
            <a:prstGeom prst="roundRect">
              <a:avLst>
                <a:gd name="adj" fmla="val 10000"/>
              </a:avLst>
            </a:prstGeom>
            <a:gradFill rotWithShape="0">
              <a:gsLst>
                <a:gs pos="0">
                  <a:srgbClr val="6082CA"/>
                </a:gs>
                <a:gs pos="100000">
                  <a:srgbClr val="3D6FC9"/>
                </a:gs>
              </a:gsLst>
              <a:lin ang="5400000"/>
            </a:gradFill>
            <a:ln>
              <a:noFill/>
            </a:ln>
          </p:spPr>
          <p:style>
            <a:lnRef idx="0">
              <a:scrgbClr r="0" g="0" b="0"/>
            </a:lnRef>
            <a:fillRef idx="0">
              <a:scrgbClr r="0" g="0" b="0"/>
            </a:fillRef>
            <a:effectRef idx="0">
              <a:scrgbClr r="0" g="0" b="0"/>
            </a:effectRef>
            <a:fontRef idx="minor"/>
          </p:style>
          <p:txBody>
            <a:bodyPr lIns="76320" tIns="76320" rIns="76320" bIns="76320" anchor="ctr">
              <a:noAutofit/>
            </a:bodyPr>
            <a:lstStyle/>
            <a:p>
              <a:pPr>
                <a:lnSpc>
                  <a:spcPct val="100000"/>
                </a:lnSpc>
                <a:spcAft>
                  <a:spcPts val="700"/>
                </a:spcAft>
              </a:pPr>
              <a:r>
                <a:rPr lang="en-IN" sz="2000" b="0" strike="noStrike" spc="-1">
                  <a:solidFill>
                    <a:srgbClr val="FFFFFF"/>
                  </a:solidFill>
                  <a:latin typeface="Calibri"/>
                </a:rPr>
                <a:t>Interface can be used to define a generic template and then one or more abstract classes to define partial implementations of the interface.</a:t>
              </a:r>
              <a:endParaRPr lang="en-IN" sz="2000" b="0" strike="noStrike" spc="-1">
                <a:latin typeface="Arial"/>
              </a:endParaRPr>
            </a:p>
          </p:txBody>
        </p:sp>
        <p:sp>
          <p:nvSpPr>
            <p:cNvPr id="158" name="CustomShape 6"/>
            <p:cNvSpPr/>
            <p:nvPr/>
          </p:nvSpPr>
          <p:spPr>
            <a:xfrm>
              <a:off x="732240" y="1090080"/>
              <a:ext cx="8741880" cy="921960"/>
            </a:xfrm>
            <a:prstGeom prst="roundRect">
              <a:avLst>
                <a:gd name="adj" fmla="val 10000"/>
              </a:avLst>
            </a:prstGeom>
            <a:gradFill rotWithShape="0">
              <a:gsLst>
                <a:gs pos="0">
                  <a:srgbClr val="6082CA"/>
                </a:gs>
                <a:gs pos="100000">
                  <a:srgbClr val="3D6FC9"/>
                </a:gs>
              </a:gsLst>
              <a:lin ang="5400000"/>
            </a:gradFill>
            <a:ln>
              <a:noFill/>
            </a:ln>
          </p:spPr>
          <p:style>
            <a:lnRef idx="0">
              <a:scrgbClr r="0" g="0" b="0"/>
            </a:lnRef>
            <a:fillRef idx="0">
              <a:scrgbClr r="0" g="0" b="0"/>
            </a:fillRef>
            <a:effectRef idx="0">
              <a:scrgbClr r="0" g="0" b="0"/>
            </a:effectRef>
            <a:fontRef idx="minor"/>
          </p:style>
          <p:txBody>
            <a:bodyPr lIns="76320" tIns="76320" rIns="76320" bIns="76320" anchor="ctr">
              <a:noAutofit/>
            </a:bodyPr>
            <a:lstStyle/>
            <a:p>
              <a:pPr>
                <a:lnSpc>
                  <a:spcPct val="100000"/>
                </a:lnSpc>
                <a:spcAft>
                  <a:spcPts val="700"/>
                </a:spcAft>
              </a:pPr>
              <a:r>
                <a:rPr lang="en-IN" sz="2000" b="0" strike="noStrike" spc="-1">
                  <a:solidFill>
                    <a:srgbClr val="FFFFFF"/>
                  </a:solidFill>
                  <a:latin typeface="Calibri"/>
                </a:rPr>
                <a:t>Interfaces just specify the method declaration. The method in the interface is implemented in the subclasses.</a:t>
              </a:r>
              <a:endParaRPr lang="en-IN" sz="2000" b="0" strike="noStrike" spc="-1">
                <a:latin typeface="Arial"/>
              </a:endParaRPr>
            </a:p>
          </p:txBody>
        </p:sp>
        <p:sp>
          <p:nvSpPr>
            <p:cNvPr id="159" name="CustomShape 7"/>
            <p:cNvSpPr/>
            <p:nvPr/>
          </p:nvSpPr>
          <p:spPr>
            <a:xfrm>
              <a:off x="1453320" y="2180160"/>
              <a:ext cx="8741880" cy="921960"/>
            </a:xfrm>
            <a:prstGeom prst="roundRect">
              <a:avLst>
                <a:gd name="adj" fmla="val 10000"/>
              </a:avLst>
            </a:prstGeom>
            <a:gradFill rotWithShape="0">
              <a:gsLst>
                <a:gs pos="0">
                  <a:srgbClr val="6082CA"/>
                </a:gs>
                <a:gs pos="100000">
                  <a:srgbClr val="3D6FC9"/>
                </a:gs>
              </a:gsLst>
              <a:lin ang="5400000"/>
            </a:gradFill>
            <a:ln>
              <a:noFill/>
            </a:ln>
          </p:spPr>
          <p:style>
            <a:lnRef idx="0">
              <a:scrgbClr r="0" g="0" b="0"/>
            </a:lnRef>
            <a:fillRef idx="0">
              <a:scrgbClr r="0" g="0" b="0"/>
            </a:fillRef>
            <a:effectRef idx="0">
              <a:scrgbClr r="0" g="0" b="0"/>
            </a:effectRef>
            <a:fontRef idx="minor"/>
          </p:style>
          <p:txBody>
            <a:bodyPr lIns="76320" tIns="76320" rIns="76320" bIns="76320" anchor="ctr">
              <a:noAutofit/>
            </a:bodyPr>
            <a:lstStyle/>
            <a:p>
              <a:pPr>
                <a:lnSpc>
                  <a:spcPct val="100000"/>
                </a:lnSpc>
                <a:spcAft>
                  <a:spcPts val="700"/>
                </a:spcAft>
              </a:pPr>
              <a:r>
                <a:rPr lang="en-IN" sz="2000" b="0" strike="noStrike" spc="-1">
                  <a:solidFill>
                    <a:srgbClr val="FFFFFF"/>
                  </a:solidFill>
                  <a:latin typeface="Calibri"/>
                </a:rPr>
                <a:t>Interface definition begins with the keyword interface. An interface like that of an abstract class cannot be instantiated. </a:t>
              </a:r>
              <a:endParaRPr lang="en-IN" sz="2000" b="0" strike="noStrike" spc="-1">
                <a:latin typeface="Arial"/>
              </a:endParaRPr>
            </a:p>
          </p:txBody>
        </p:sp>
        <p:sp>
          <p:nvSpPr>
            <p:cNvPr id="160" name="CustomShape 8"/>
            <p:cNvSpPr/>
            <p:nvPr/>
          </p:nvSpPr>
          <p:spPr>
            <a:xfrm>
              <a:off x="2185560" y="3270240"/>
              <a:ext cx="8741880" cy="921960"/>
            </a:xfrm>
            <a:prstGeom prst="roundRect">
              <a:avLst>
                <a:gd name="adj" fmla="val 10000"/>
              </a:avLst>
            </a:prstGeom>
            <a:gradFill rotWithShape="0">
              <a:gsLst>
                <a:gs pos="0">
                  <a:srgbClr val="6082CA"/>
                </a:gs>
                <a:gs pos="100000">
                  <a:srgbClr val="3D6FC9"/>
                </a:gs>
              </a:gsLst>
              <a:lin ang="5400000"/>
            </a:gradFill>
            <a:ln>
              <a:noFill/>
            </a:ln>
          </p:spPr>
          <p:style>
            <a:lnRef idx="0">
              <a:scrgbClr r="0" g="0" b="0"/>
            </a:lnRef>
            <a:fillRef idx="0">
              <a:scrgbClr r="0" g="0" b="0"/>
            </a:fillRef>
            <a:effectRef idx="0">
              <a:scrgbClr r="0" g="0" b="0"/>
            </a:effectRef>
            <a:fontRef idx="minor"/>
          </p:style>
          <p:txBody>
            <a:bodyPr lIns="76320" tIns="76320" rIns="76320" bIns="76320" anchor="ctr">
              <a:noAutofit/>
            </a:bodyPr>
            <a:lstStyle/>
            <a:p>
              <a:pPr>
                <a:lnSpc>
                  <a:spcPct val="100000"/>
                </a:lnSpc>
                <a:spcAft>
                  <a:spcPts val="700"/>
                </a:spcAft>
              </a:pPr>
              <a:r>
                <a:rPr lang="en-IN" sz="2000" b="0" strike="noStrike" spc="-1">
                  <a:solidFill>
                    <a:srgbClr val="FFFFFF"/>
                  </a:solidFill>
                  <a:latin typeface="Calibri"/>
                </a:rPr>
                <a:t>Using interfaces we can implement multiple Inheritance</a:t>
              </a:r>
              <a:endParaRPr lang="en-IN" sz="2000" b="0" strike="noStrike" spc="-1">
                <a:latin typeface="Arial"/>
              </a:endParaRPr>
            </a:p>
          </p:txBody>
        </p:sp>
        <p:sp>
          <p:nvSpPr>
            <p:cNvPr id="161" name="CustomShape 9"/>
            <p:cNvSpPr/>
            <p:nvPr/>
          </p:nvSpPr>
          <p:spPr>
            <a:xfrm>
              <a:off x="8142840" y="706320"/>
              <a:ext cx="599040" cy="599040"/>
            </a:xfrm>
            <a:prstGeom prst="downArrow">
              <a:avLst>
                <a:gd name="adj1" fmla="val 55000"/>
                <a:gd name="adj2" fmla="val 45000"/>
              </a:avLst>
            </a:prstGeom>
            <a:solidFill>
              <a:srgbClr val="CFD5E9"/>
            </a:solidFill>
            <a:ln w="6480">
              <a:solidFill>
                <a:srgbClr val="CFD5E9"/>
              </a:solidFill>
              <a:miter/>
            </a:ln>
          </p:spPr>
          <p:style>
            <a:lnRef idx="0">
              <a:scrgbClr r="0" g="0" b="0"/>
            </a:lnRef>
            <a:fillRef idx="0">
              <a:scrgbClr r="0" g="0" b="0"/>
            </a:fillRef>
            <a:effectRef idx="0">
              <a:scrgbClr r="0" g="0" b="0"/>
            </a:effectRef>
            <a:fontRef idx="minor"/>
          </p:style>
        </p:sp>
        <p:sp>
          <p:nvSpPr>
            <p:cNvPr id="162" name="CustomShape 10"/>
            <p:cNvSpPr/>
            <p:nvPr/>
          </p:nvSpPr>
          <p:spPr>
            <a:xfrm>
              <a:off x="8874720" y="1796760"/>
              <a:ext cx="599040" cy="599040"/>
            </a:xfrm>
            <a:prstGeom prst="downArrow">
              <a:avLst>
                <a:gd name="adj1" fmla="val 55000"/>
                <a:gd name="adj2" fmla="val 45000"/>
              </a:avLst>
            </a:prstGeom>
            <a:solidFill>
              <a:srgbClr val="CFD5E9"/>
            </a:solidFill>
            <a:ln w="6480">
              <a:solidFill>
                <a:srgbClr val="CFD5E9"/>
              </a:solidFill>
              <a:miter/>
            </a:ln>
          </p:spPr>
          <p:style>
            <a:lnRef idx="0">
              <a:scrgbClr r="0" g="0" b="0"/>
            </a:lnRef>
            <a:fillRef idx="0">
              <a:scrgbClr r="0" g="0" b="0"/>
            </a:fillRef>
            <a:effectRef idx="0">
              <a:scrgbClr r="0" g="0" b="0"/>
            </a:effectRef>
            <a:fontRef idx="minor"/>
          </p:style>
        </p:sp>
        <p:sp>
          <p:nvSpPr>
            <p:cNvPr id="163" name="CustomShape 11"/>
            <p:cNvSpPr/>
            <p:nvPr/>
          </p:nvSpPr>
          <p:spPr>
            <a:xfrm>
              <a:off x="9596160" y="2886840"/>
              <a:ext cx="599040" cy="599040"/>
            </a:xfrm>
            <a:prstGeom prst="downArrow">
              <a:avLst>
                <a:gd name="adj1" fmla="val 55000"/>
                <a:gd name="adj2" fmla="val 45000"/>
              </a:avLst>
            </a:prstGeom>
            <a:solidFill>
              <a:srgbClr val="CFD5E9"/>
            </a:solidFill>
            <a:ln w="6480">
              <a:solidFill>
                <a:srgbClr val="CFD5E9"/>
              </a:solidFill>
              <a:miter/>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additive="repl">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165" name="Picture 8"/>
          <p:cNvPicPr/>
          <p:nvPr/>
        </p:nvPicPr>
        <p:blipFill>
          <a:blip r:embed="rId2"/>
          <a:stretch/>
        </p:blipFill>
        <p:spPr>
          <a:xfrm>
            <a:off x="363240" y="6128280"/>
            <a:ext cx="1228320" cy="409320"/>
          </a:xfrm>
          <a:prstGeom prst="rect">
            <a:avLst/>
          </a:prstGeom>
          <a:ln>
            <a:noFill/>
          </a:ln>
        </p:spPr>
      </p:pic>
      <p:sp>
        <p:nvSpPr>
          <p:cNvPr id="166" name="CustomShape 2"/>
          <p:cNvSpPr/>
          <p:nvPr/>
        </p:nvSpPr>
        <p:spPr>
          <a:xfrm>
            <a:off x="1281600" y="988560"/>
            <a:ext cx="5181120" cy="47772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100000"/>
              </a:lnSpc>
            </a:pPr>
            <a:r>
              <a:rPr lang="en-IN" sz="4800" b="0" strike="noStrike" spc="-1">
                <a:solidFill>
                  <a:srgbClr val="4472C4"/>
                </a:solidFill>
                <a:latin typeface="Calibri"/>
                <a:ea typeface="Calibri"/>
              </a:rPr>
              <a:t>Abstract class</a:t>
            </a:r>
            <a:endParaRPr lang="en-IN" sz="4800" b="0" strike="noStrike" spc="-1">
              <a:latin typeface="Arial"/>
            </a:endParaRPr>
          </a:p>
          <a:p>
            <a:pPr>
              <a:lnSpc>
                <a:spcPct val="100000"/>
              </a:lnSpc>
            </a:pPr>
            <a:endParaRPr lang="en-IN" sz="4800" b="0" strike="noStrike" spc="-1">
              <a:latin typeface="Arial"/>
            </a:endParaRPr>
          </a:p>
          <a:p>
            <a:pPr>
              <a:lnSpc>
                <a:spcPct val="90000"/>
              </a:lnSpc>
              <a:spcAft>
                <a:spcPts val="601"/>
              </a:spcAft>
            </a:pPr>
            <a:endParaRPr lang="en-IN" sz="4800" b="0" strike="noStrike" spc="-1">
              <a:latin typeface="Arial"/>
            </a:endParaRPr>
          </a:p>
        </p:txBody>
      </p:sp>
      <p:pic>
        <p:nvPicPr>
          <p:cNvPr id="167" name="Picture 3"/>
          <p:cNvPicPr/>
          <p:nvPr/>
        </p:nvPicPr>
        <p:blipFill>
          <a:blip r:embed="rId3"/>
          <a:stretch/>
        </p:blipFill>
        <p:spPr>
          <a:xfrm>
            <a:off x="7700400" y="1335960"/>
            <a:ext cx="4137480" cy="4329360"/>
          </a:xfrm>
          <a:prstGeom prst="rect">
            <a:avLst/>
          </a:prstGeom>
          <a:ln>
            <a:noFill/>
          </a:ln>
        </p:spPr>
      </p:pic>
      <p:pic>
        <p:nvPicPr>
          <p:cNvPr id="168" name="Picture 16"/>
          <p:cNvPicPr/>
          <p:nvPr/>
        </p:nvPicPr>
        <p:blipFill>
          <a:blip r:embed="rId4"/>
          <a:stretch/>
        </p:blipFill>
        <p:spPr>
          <a:xfrm>
            <a:off x="986400" y="1340640"/>
            <a:ext cx="6437880" cy="41619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additive="repl">
                                        <p:cTn id="7" dur="500"/>
                                        <p:tgtEl>
                                          <p:spTgt spid="1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fade">
                                      <p:cBhvr additive="repl">
                                        <p:cTn id="12" dur="500"/>
                                        <p:tgtEl>
                                          <p:spTgt spid="1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additive="repl">
                                        <p:cTn id="1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170" name="Picture 8"/>
          <p:cNvPicPr/>
          <p:nvPr/>
        </p:nvPicPr>
        <p:blipFill>
          <a:blip r:embed="rId2"/>
          <a:stretch/>
        </p:blipFill>
        <p:spPr>
          <a:xfrm>
            <a:off x="363240" y="6128280"/>
            <a:ext cx="1228320" cy="409320"/>
          </a:xfrm>
          <a:prstGeom prst="rect">
            <a:avLst/>
          </a:prstGeom>
          <a:ln>
            <a:noFill/>
          </a:ln>
        </p:spPr>
      </p:pic>
      <p:sp>
        <p:nvSpPr>
          <p:cNvPr id="171" name="CustomShape 2"/>
          <p:cNvSpPr/>
          <p:nvPr/>
        </p:nvSpPr>
        <p:spPr>
          <a:xfrm>
            <a:off x="1159200" y="60876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pic>
        <p:nvPicPr>
          <p:cNvPr id="172" name="Picture 2"/>
          <p:cNvPicPr/>
          <p:nvPr/>
        </p:nvPicPr>
        <p:blipFill>
          <a:blip r:embed="rId3"/>
          <a:stretch/>
        </p:blipFill>
        <p:spPr>
          <a:xfrm>
            <a:off x="1245240" y="1716480"/>
            <a:ext cx="4223880" cy="3597480"/>
          </a:xfrm>
          <a:prstGeom prst="rect">
            <a:avLst/>
          </a:prstGeom>
          <a:ln>
            <a:noFill/>
          </a:ln>
        </p:spPr>
      </p:pic>
      <p:pic>
        <p:nvPicPr>
          <p:cNvPr id="173" name="Picture 4"/>
          <p:cNvPicPr/>
          <p:nvPr/>
        </p:nvPicPr>
        <p:blipFill>
          <a:blip r:embed="rId4"/>
          <a:stretch/>
        </p:blipFill>
        <p:spPr>
          <a:xfrm>
            <a:off x="6535800" y="1710360"/>
            <a:ext cx="4180680" cy="36097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additive="repl">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additive="repl">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73"/>
                                        </p:tgtEl>
                                        <p:attrNameLst>
                                          <p:attrName>style.visibility</p:attrName>
                                        </p:attrNameLst>
                                      </p:cBhvr>
                                      <p:to>
                                        <p:strVal val="visible"/>
                                      </p:to>
                                    </p:set>
                                    <p:animEffect transition="in" filter="fade">
                                      <p:cBhvr additive="repl">
                                        <p:cTn id="17"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175" name="Picture 8"/>
          <p:cNvPicPr/>
          <p:nvPr/>
        </p:nvPicPr>
        <p:blipFill>
          <a:blip r:embed="rId2"/>
          <a:stretch/>
        </p:blipFill>
        <p:spPr>
          <a:xfrm>
            <a:off x="363240" y="6128280"/>
            <a:ext cx="1228320" cy="409320"/>
          </a:xfrm>
          <a:prstGeom prst="rect">
            <a:avLst/>
          </a:prstGeom>
          <a:ln>
            <a:noFill/>
          </a:ln>
        </p:spPr>
      </p:pic>
      <p:sp>
        <p:nvSpPr>
          <p:cNvPr id="176" name="CustomShape 2"/>
          <p:cNvSpPr/>
          <p:nvPr/>
        </p:nvSpPr>
        <p:spPr>
          <a:xfrm>
            <a:off x="1159200" y="60876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pic>
        <p:nvPicPr>
          <p:cNvPr id="177" name="Picture 5"/>
          <p:cNvPicPr/>
          <p:nvPr/>
        </p:nvPicPr>
        <p:blipFill>
          <a:blip r:embed="rId3"/>
          <a:stretch/>
        </p:blipFill>
        <p:spPr>
          <a:xfrm>
            <a:off x="1158840" y="1478520"/>
            <a:ext cx="5445720" cy="4203000"/>
          </a:xfrm>
          <a:prstGeom prst="rect">
            <a:avLst/>
          </a:prstGeom>
          <a:ln>
            <a:noFill/>
          </a:ln>
        </p:spPr>
      </p:pic>
      <p:pic>
        <p:nvPicPr>
          <p:cNvPr id="178" name="Picture 6"/>
          <p:cNvPicPr/>
          <p:nvPr/>
        </p:nvPicPr>
        <p:blipFill>
          <a:blip r:embed="rId4"/>
          <a:stretch/>
        </p:blipFill>
        <p:spPr>
          <a:xfrm>
            <a:off x="7283520" y="2171160"/>
            <a:ext cx="3763800" cy="30902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additive="repl">
                                        <p:cTn id="7" dur="5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additive="repl">
                                        <p:cTn id="12" dur="500"/>
                                        <p:tgtEl>
                                          <p:spTgt spid="1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78"/>
                                        </p:tgtEl>
                                        <p:attrNameLst>
                                          <p:attrName>style.visibility</p:attrName>
                                        </p:attrNameLst>
                                      </p:cBhvr>
                                      <p:to>
                                        <p:strVal val="visible"/>
                                      </p:to>
                                    </p:set>
                                    <p:animEffect transition="in" filter="fade">
                                      <p:cBhvr additive="repl">
                                        <p:cTn id="1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80" name="CustomShape 2"/>
          <p:cNvSpPr/>
          <p:nvPr/>
        </p:nvSpPr>
        <p:spPr>
          <a:xfrm>
            <a:off x="6793560" y="297720"/>
            <a:ext cx="4188240" cy="54000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pPr>
            <a:r>
              <a:rPr lang="en-IN" sz="5200" b="1" strike="noStrike" spc="-1">
                <a:solidFill>
                  <a:srgbClr val="4472C4"/>
                </a:solidFill>
                <a:latin typeface="Calibri Light"/>
              </a:rPr>
              <a:t>Thank you</a:t>
            </a:r>
            <a:endParaRPr lang="en-IN" sz="5200" b="0" strike="noStrike" spc="-1">
              <a:latin typeface="Arial"/>
            </a:endParaRPr>
          </a:p>
        </p:txBody>
      </p:sp>
      <p:pic>
        <p:nvPicPr>
          <p:cNvPr id="181" name="Graphic 28"/>
          <p:cNvPicPr/>
          <p:nvPr/>
        </p:nvPicPr>
        <p:blipFill>
          <a:blip r:embed="rId2"/>
          <a:stretch/>
        </p:blipFill>
        <p:spPr>
          <a:xfrm>
            <a:off x="1116720" y="729000"/>
            <a:ext cx="5400000" cy="5400000"/>
          </a:xfrm>
          <a:prstGeom prst="rect">
            <a:avLst/>
          </a:prstGeom>
          <a:ln>
            <a:noFill/>
          </a:ln>
        </p:spPr>
      </p:pic>
      <p:pic>
        <p:nvPicPr>
          <p:cNvPr id="182" name="Picture 8"/>
          <p:cNvPicPr/>
          <p:nvPr/>
        </p:nvPicPr>
        <p:blipFill>
          <a:blip r:embed="rId3"/>
          <a:stretch/>
        </p:blipFill>
        <p:spPr>
          <a:xfrm>
            <a:off x="363240" y="6128280"/>
            <a:ext cx="1228320" cy="40932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8"/>
          <p:cNvPicPr/>
          <p:nvPr/>
        </p:nvPicPr>
        <p:blipFill>
          <a:blip r:embed="rId2"/>
          <a:stretch/>
        </p:blipFill>
        <p:spPr>
          <a:xfrm>
            <a:off x="363240" y="6128280"/>
            <a:ext cx="1228320" cy="409320"/>
          </a:xfrm>
          <a:prstGeom prst="rect">
            <a:avLst/>
          </a:prstGeom>
          <a:ln>
            <a:noFill/>
          </a:ln>
        </p:spPr>
      </p:pic>
      <p:sp>
        <p:nvSpPr>
          <p:cNvPr id="50" name="CustomShape 1"/>
          <p:cNvSpPr/>
          <p:nvPr/>
        </p:nvSpPr>
        <p:spPr>
          <a:xfrm>
            <a:off x="986400" y="583560"/>
            <a:ext cx="8982720" cy="9147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5400" b="0" strike="noStrike" spc="-1">
                <a:solidFill>
                  <a:srgbClr val="2F5597"/>
                </a:solidFill>
                <a:latin typeface="Calibri"/>
              </a:rPr>
              <a:t>WHAT……………….?</a:t>
            </a:r>
            <a:endParaRPr lang="en-IN" sz="5400" b="0" strike="noStrike" spc="-1">
              <a:latin typeface="Arial"/>
            </a:endParaRPr>
          </a:p>
        </p:txBody>
      </p:sp>
      <p:sp>
        <p:nvSpPr>
          <p:cNvPr id="51" name="CustomShape 2"/>
          <p:cNvSpPr/>
          <p:nvPr/>
        </p:nvSpPr>
        <p:spPr>
          <a:xfrm>
            <a:off x="856800" y="2093400"/>
            <a:ext cx="5891400" cy="31082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marL="285840" indent="-285480" algn="just">
              <a:lnSpc>
                <a:spcPct val="100000"/>
              </a:lnSpc>
              <a:buClr>
                <a:srgbClr val="000000"/>
              </a:buClr>
              <a:buFont typeface="Wingdings" charset="2"/>
              <a:buChar char=""/>
            </a:pPr>
            <a:r>
              <a:rPr lang="en-IN" sz="2200" b="0" strike="noStrike" spc="-1">
                <a:solidFill>
                  <a:srgbClr val="000000"/>
                </a:solidFill>
                <a:latin typeface="Calibri"/>
              </a:rPr>
              <a:t>OBJECT-ORIENTED PROGRAMMING (OOP) is a programming paradigm that attempts to design and build computer programs the same way people think about and deal with the world. ​</a:t>
            </a:r>
            <a:endParaRPr lang="en-IN" sz="2200" b="0" strike="noStrike" spc="-1">
              <a:latin typeface="Arial"/>
            </a:endParaRPr>
          </a:p>
          <a:p>
            <a:pPr marL="285840" indent="-285480" algn="just">
              <a:lnSpc>
                <a:spcPct val="100000"/>
              </a:lnSpc>
              <a:buClr>
                <a:srgbClr val="000000"/>
              </a:buClr>
              <a:buFont typeface="Wingdings" charset="2"/>
              <a:buChar char=""/>
            </a:pPr>
            <a:r>
              <a:rPr lang="en-IN" sz="2200" b="0" strike="noStrike" spc="-1">
                <a:solidFill>
                  <a:srgbClr val="000000"/>
                </a:solidFill>
                <a:latin typeface="Calibri"/>
              </a:rPr>
              <a:t>An object-oriented program may be considered a collection of interacting objects.  Each object is capable of sending and receiving messages, and processing data.​</a:t>
            </a:r>
            <a:endParaRPr lang="en-IN" sz="2200" b="0" strike="noStrike" spc="-1">
              <a:latin typeface="Arial"/>
            </a:endParaRPr>
          </a:p>
        </p:txBody>
      </p:sp>
      <p:pic>
        <p:nvPicPr>
          <p:cNvPr id="52" name="Picture 3"/>
          <p:cNvPicPr/>
          <p:nvPr/>
        </p:nvPicPr>
        <p:blipFill>
          <a:blip r:embed="rId3"/>
          <a:stretch/>
        </p:blipFill>
        <p:spPr>
          <a:xfrm>
            <a:off x="7427520" y="1194840"/>
            <a:ext cx="4036680" cy="45543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additive="repl">
                                        <p:cTn id="7" dur="75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additive="repl">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additive="repl">
                                        <p:cTn id="17" dur="7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54" name="CustomShape 2"/>
          <p:cNvSpPr/>
          <p:nvPr/>
        </p:nvSpPr>
        <p:spPr>
          <a:xfrm>
            <a:off x="792720" y="312840"/>
            <a:ext cx="5181120" cy="167112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pPr>
            <a:r>
              <a:rPr lang="en-IN" sz="4000" b="1" strike="noStrike" spc="-1">
                <a:solidFill>
                  <a:srgbClr val="203864"/>
                </a:solidFill>
                <a:latin typeface="Calibri Light"/>
              </a:rPr>
              <a:t>   </a:t>
            </a:r>
            <a:r>
              <a:rPr lang="en-IN" sz="4000" b="1" strike="noStrike" spc="-1">
                <a:solidFill>
                  <a:srgbClr val="2F5597"/>
                </a:solidFill>
                <a:latin typeface="Calibri Light"/>
              </a:rPr>
              <a:t>WHY</a:t>
            </a:r>
            <a:endParaRPr lang="en-IN" sz="4000" b="0" strike="noStrike" spc="-1">
              <a:latin typeface="Arial"/>
            </a:endParaRPr>
          </a:p>
        </p:txBody>
      </p:sp>
      <p:sp>
        <p:nvSpPr>
          <p:cNvPr id="55" name="CustomShape 3"/>
          <p:cNvSpPr/>
          <p:nvPr/>
        </p:nvSpPr>
        <p:spPr>
          <a:xfrm>
            <a:off x="907560" y="1716480"/>
            <a:ext cx="5181120" cy="37220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just">
              <a:lnSpc>
                <a:spcPct val="90000"/>
              </a:lnSpc>
              <a:spcAft>
                <a:spcPts val="601"/>
              </a:spcAft>
            </a:pPr>
            <a:r>
              <a:rPr lang="en-IN" sz="2200" b="0" strike="noStrike" spc="-1">
                <a:solidFill>
                  <a:srgbClr val="000000"/>
                </a:solidFill>
                <a:latin typeface="Calibri"/>
              </a:rPr>
              <a:t>Object-Oriented Programming (OOP) is used because it offers several benefits over other programming paradigms. Some of the major advantages of using OOP are:</a:t>
            </a:r>
            <a:endParaRPr lang="en-IN" sz="2200" b="0" strike="noStrike" spc="-1">
              <a:latin typeface="Arial"/>
            </a:endParaRPr>
          </a:p>
          <a:p>
            <a:pPr>
              <a:lnSpc>
                <a:spcPct val="90000"/>
              </a:lnSpc>
              <a:spcAft>
                <a:spcPts val="601"/>
              </a:spcAft>
            </a:pPr>
            <a:endParaRPr lang="en-IN" sz="2200" b="0" strike="noStrike" spc="-1">
              <a:latin typeface="Arial"/>
            </a:endParaRPr>
          </a:p>
          <a:p>
            <a:pPr marL="971640" indent="-228240">
              <a:lnSpc>
                <a:spcPct val="90000"/>
              </a:lnSpc>
              <a:spcAft>
                <a:spcPts val="601"/>
              </a:spcAft>
              <a:buClr>
                <a:srgbClr val="000000"/>
              </a:buClr>
              <a:buFont typeface="Arial"/>
              <a:buChar char="•"/>
            </a:pPr>
            <a:r>
              <a:rPr lang="en-IN" sz="2000" b="0" strike="noStrike" spc="-1">
                <a:solidFill>
                  <a:srgbClr val="000000"/>
                </a:solidFill>
                <a:latin typeface="Calibri"/>
              </a:rPr>
              <a:t>Modularity </a:t>
            </a:r>
            <a:endParaRPr lang="en-IN" sz="2000" b="0" strike="noStrike" spc="-1">
              <a:latin typeface="Arial"/>
            </a:endParaRPr>
          </a:p>
          <a:p>
            <a:pPr marL="971640" indent="-228240">
              <a:lnSpc>
                <a:spcPct val="90000"/>
              </a:lnSpc>
              <a:spcAft>
                <a:spcPts val="601"/>
              </a:spcAft>
              <a:buClr>
                <a:srgbClr val="000000"/>
              </a:buClr>
              <a:buFont typeface="Arial"/>
              <a:buChar char="•"/>
            </a:pPr>
            <a:r>
              <a:rPr lang="en-IN" sz="2000" b="0" strike="noStrike" spc="-1">
                <a:solidFill>
                  <a:srgbClr val="000000"/>
                </a:solidFill>
                <a:latin typeface="Calibri"/>
              </a:rPr>
              <a:t>Reusability</a:t>
            </a:r>
            <a:endParaRPr lang="en-IN" sz="2000" b="0" strike="noStrike" spc="-1">
              <a:latin typeface="Arial"/>
            </a:endParaRPr>
          </a:p>
          <a:p>
            <a:pPr marL="971640" indent="-228240">
              <a:lnSpc>
                <a:spcPct val="90000"/>
              </a:lnSpc>
              <a:spcAft>
                <a:spcPts val="601"/>
              </a:spcAft>
              <a:buClr>
                <a:srgbClr val="000000"/>
              </a:buClr>
              <a:buFont typeface="Arial"/>
              <a:buChar char="•"/>
            </a:pPr>
            <a:r>
              <a:rPr lang="en-IN" sz="2000" b="0" strike="noStrike" spc="-1">
                <a:solidFill>
                  <a:srgbClr val="000000"/>
                </a:solidFill>
                <a:latin typeface="Calibri"/>
              </a:rPr>
              <a:t>Security</a:t>
            </a:r>
            <a:endParaRPr lang="en-IN" sz="2000" b="0" strike="noStrike" spc="-1">
              <a:latin typeface="Arial"/>
            </a:endParaRPr>
          </a:p>
          <a:p>
            <a:pPr marL="971640" indent="-228240">
              <a:lnSpc>
                <a:spcPct val="90000"/>
              </a:lnSpc>
              <a:spcAft>
                <a:spcPts val="601"/>
              </a:spcAft>
              <a:buClr>
                <a:srgbClr val="000000"/>
              </a:buClr>
              <a:buFont typeface="Arial"/>
              <a:buChar char="•"/>
            </a:pPr>
            <a:r>
              <a:rPr lang="en-IN" sz="2000" b="0" strike="noStrike" spc="-1">
                <a:solidFill>
                  <a:srgbClr val="000000"/>
                </a:solidFill>
                <a:latin typeface="Calibri"/>
              </a:rPr>
              <a:t>Flexibility</a:t>
            </a:r>
            <a:endParaRPr lang="en-IN" sz="2000" b="0" strike="noStrike" spc="-1">
              <a:latin typeface="Arial"/>
            </a:endParaRPr>
          </a:p>
          <a:p>
            <a:pPr marL="971640" indent="-228240">
              <a:lnSpc>
                <a:spcPct val="90000"/>
              </a:lnSpc>
              <a:spcAft>
                <a:spcPts val="601"/>
              </a:spcAft>
              <a:buClr>
                <a:srgbClr val="000000"/>
              </a:buClr>
              <a:buFont typeface="Arial"/>
              <a:buChar char="•"/>
            </a:pPr>
            <a:r>
              <a:rPr lang="en-IN" sz="2000" b="0" strike="noStrike" spc="-1">
                <a:solidFill>
                  <a:srgbClr val="000000"/>
                </a:solidFill>
                <a:latin typeface="Calibri"/>
              </a:rPr>
              <a:t>Scalability</a:t>
            </a:r>
            <a:endParaRPr lang="en-IN" sz="2000" b="0" strike="noStrike" spc="-1">
              <a:latin typeface="Arial"/>
            </a:endParaRPr>
          </a:p>
          <a:p>
            <a:pPr>
              <a:lnSpc>
                <a:spcPct val="90000"/>
              </a:lnSpc>
              <a:spcAft>
                <a:spcPts val="601"/>
              </a:spcAft>
            </a:pPr>
            <a:endParaRPr lang="en-IN" sz="2000" b="0" strike="noStrike" spc="-1">
              <a:latin typeface="Arial"/>
            </a:endParaRPr>
          </a:p>
          <a:p>
            <a:pPr>
              <a:lnSpc>
                <a:spcPct val="90000"/>
              </a:lnSpc>
              <a:spcAft>
                <a:spcPts val="601"/>
              </a:spcAft>
            </a:pPr>
            <a:endParaRPr lang="en-IN" sz="2000" b="0" strike="noStrike" spc="-1">
              <a:latin typeface="Arial"/>
            </a:endParaRPr>
          </a:p>
        </p:txBody>
      </p:sp>
      <p:pic>
        <p:nvPicPr>
          <p:cNvPr id="56" name="Picture 3"/>
          <p:cNvPicPr/>
          <p:nvPr/>
        </p:nvPicPr>
        <p:blipFill>
          <a:blip r:embed="rId2"/>
          <a:srcRect l="12063" r="405"/>
          <a:stretch/>
        </p:blipFill>
        <p:spPr>
          <a:xfrm>
            <a:off x="6189120" y="0"/>
            <a:ext cx="6002640" cy="6857640"/>
          </a:xfrm>
          <a:prstGeom prst="rect">
            <a:avLst/>
          </a:prstGeom>
          <a:ln>
            <a:noFill/>
          </a:ln>
        </p:spPr>
      </p:pic>
      <p:pic>
        <p:nvPicPr>
          <p:cNvPr id="57" name="Picture 8"/>
          <p:cNvPicPr/>
          <p:nvPr/>
        </p:nvPicPr>
        <p:blipFill>
          <a:blip r:embed="rId3"/>
          <a:stretch/>
        </p:blipFill>
        <p:spPr>
          <a:xfrm>
            <a:off x="363240" y="6128280"/>
            <a:ext cx="1228320" cy="4093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additive="repl">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additive="repl">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500"/>
                                  </p:stCondLst>
                                  <p:childTnLst>
                                    <p:set>
                                      <p:cBhvr>
                                        <p:cTn id="16" dur="1" fill="hold">
                                          <p:stCondLst>
                                            <p:cond delay="0"/>
                                          </p:stCondLst>
                                        </p:cTn>
                                        <p:tgtEl>
                                          <p:spTgt spid="55"/>
                                        </p:tgtEl>
                                        <p:attrNameLst>
                                          <p:attrName>style.visibility</p:attrName>
                                        </p:attrNameLst>
                                      </p:cBhvr>
                                      <p:to>
                                        <p:strVal val="visible"/>
                                      </p:to>
                                    </p:set>
                                    <p:animEffect transition="in" filter="fade">
                                      <p:cBhvr additive="repl">
                                        <p:cTn id="17"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59" name="CustomShape 2"/>
          <p:cNvSpPr/>
          <p:nvPr/>
        </p:nvSpPr>
        <p:spPr>
          <a:xfrm>
            <a:off x="0" y="0"/>
            <a:ext cx="7066440" cy="6857640"/>
          </a:xfrm>
          <a:prstGeom prst="rect">
            <a:avLst/>
          </a:prstGeom>
          <a:gradFill rotWithShape="0">
            <a:gsLst>
              <a:gs pos="0">
                <a:srgbClr val="FFFFFF"/>
              </a:gs>
              <a:gs pos="100000">
                <a:srgbClr val="FFFFFF"/>
              </a:gs>
            </a:gsLst>
            <a:lin ang="0"/>
          </a:gradFill>
          <a:ln w="12600">
            <a:noFill/>
          </a:ln>
        </p:spPr>
        <p:style>
          <a:lnRef idx="0">
            <a:scrgbClr r="0" g="0" b="0"/>
          </a:lnRef>
          <a:fillRef idx="0">
            <a:scrgbClr r="0" g="0" b="0"/>
          </a:fillRef>
          <a:effectRef idx="0">
            <a:scrgbClr r="0" g="0" b="0"/>
          </a:effectRef>
          <a:fontRef idx="minor"/>
        </p:style>
      </p:sp>
      <p:sp>
        <p:nvSpPr>
          <p:cNvPr id="60" name="CustomShape 3"/>
          <p:cNvSpPr/>
          <p:nvPr/>
        </p:nvSpPr>
        <p:spPr>
          <a:xfrm>
            <a:off x="952200" y="743400"/>
            <a:ext cx="3972960" cy="369180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spcAft>
                <a:spcPts val="601"/>
              </a:spcAft>
            </a:pPr>
            <a:r>
              <a:rPr lang="en-IN" sz="5200" b="1" strike="noStrike" spc="-1">
                <a:solidFill>
                  <a:srgbClr val="2F5597"/>
                </a:solidFill>
                <a:latin typeface="Calibri Light"/>
              </a:rPr>
              <a:t>OOP's Concepts</a:t>
            </a:r>
            <a:endParaRPr lang="en-IN" sz="5200" b="0" strike="noStrike" spc="-1">
              <a:latin typeface="Arial"/>
            </a:endParaRPr>
          </a:p>
        </p:txBody>
      </p:sp>
      <p:pic>
        <p:nvPicPr>
          <p:cNvPr id="61" name="Picture 8"/>
          <p:cNvPicPr/>
          <p:nvPr/>
        </p:nvPicPr>
        <p:blipFill>
          <a:blip r:embed="rId2"/>
          <a:stretch/>
        </p:blipFill>
        <p:spPr>
          <a:xfrm>
            <a:off x="363240" y="6128280"/>
            <a:ext cx="1228320" cy="409320"/>
          </a:xfrm>
          <a:prstGeom prst="rect">
            <a:avLst/>
          </a:prstGeom>
          <a:ln>
            <a:noFill/>
          </a:ln>
        </p:spPr>
      </p:pic>
      <p:pic>
        <p:nvPicPr>
          <p:cNvPr id="62" name="Picture 6"/>
          <p:cNvPicPr/>
          <p:nvPr/>
        </p:nvPicPr>
        <p:blipFill>
          <a:blip r:embed="rId3"/>
          <a:stretch/>
        </p:blipFill>
        <p:spPr>
          <a:xfrm>
            <a:off x="2941560" y="300960"/>
            <a:ext cx="9658440" cy="62413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additive="repl">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additive="repl">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64" name="CustomShape 2"/>
          <p:cNvSpPr/>
          <p:nvPr/>
        </p:nvSpPr>
        <p:spPr>
          <a:xfrm>
            <a:off x="792720" y="312840"/>
            <a:ext cx="5181120" cy="167112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pPr>
            <a:r>
              <a:rPr lang="en-IN" sz="4000" b="1" strike="noStrike" spc="-1">
                <a:solidFill>
                  <a:srgbClr val="203864"/>
                </a:solidFill>
                <a:latin typeface="Calibri Light"/>
              </a:rPr>
              <a:t>   </a:t>
            </a:r>
            <a:r>
              <a:rPr lang="en-IN" sz="4000" b="1" strike="noStrike" spc="-1">
                <a:solidFill>
                  <a:srgbClr val="2F5597"/>
                </a:solidFill>
                <a:latin typeface="Calibri Light"/>
              </a:rPr>
              <a:t>Class</a:t>
            </a:r>
            <a:endParaRPr lang="en-IN" sz="4000" b="0" strike="noStrike" spc="-1">
              <a:latin typeface="Arial"/>
            </a:endParaRPr>
          </a:p>
        </p:txBody>
      </p:sp>
      <p:sp>
        <p:nvSpPr>
          <p:cNvPr id="65" name="CustomShape 3"/>
          <p:cNvSpPr/>
          <p:nvPr/>
        </p:nvSpPr>
        <p:spPr>
          <a:xfrm>
            <a:off x="835920" y="1817280"/>
            <a:ext cx="5540760" cy="37220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gn="just">
              <a:lnSpc>
                <a:spcPct val="100000"/>
              </a:lnSpc>
              <a:buClr>
                <a:srgbClr val="000000"/>
              </a:buClr>
              <a:buFont typeface="Arial"/>
              <a:buChar char="•"/>
            </a:pPr>
            <a:r>
              <a:rPr lang="en-IN" sz="2200" b="0" strike="noStrike" spc="-1">
                <a:solidFill>
                  <a:srgbClr val="000000"/>
                </a:solidFill>
                <a:latin typeface="Calibri"/>
                <a:ea typeface="Calibri"/>
              </a:rPr>
              <a:t>A class is the blueprint from which the individual objects are created.</a:t>
            </a:r>
            <a:endParaRPr lang="en-IN" sz="2200" b="0" strike="noStrike" spc="-1">
              <a:latin typeface="Arial"/>
            </a:endParaRPr>
          </a:p>
          <a:p>
            <a:pPr marL="343080" indent="-342720" algn="just">
              <a:lnSpc>
                <a:spcPct val="100000"/>
              </a:lnSpc>
              <a:buClr>
                <a:srgbClr val="000000"/>
              </a:buClr>
              <a:buFont typeface="Arial"/>
              <a:buChar char="•"/>
            </a:pPr>
            <a:r>
              <a:rPr lang="en-IN" sz="2200" b="0" strike="noStrike" spc="-1">
                <a:solidFill>
                  <a:srgbClr val="000000"/>
                </a:solidFill>
                <a:latin typeface="Calibri"/>
                <a:ea typeface="Calibri"/>
              </a:rPr>
              <a:t>A class defines the characteristics of an object</a:t>
            </a:r>
            <a:endParaRPr lang="en-IN" sz="2200" b="0" strike="noStrike" spc="-1">
              <a:latin typeface="Arial"/>
            </a:endParaRPr>
          </a:p>
          <a:p>
            <a:pPr marL="343080" indent="-342720" algn="just">
              <a:lnSpc>
                <a:spcPct val="100000"/>
              </a:lnSpc>
              <a:buClr>
                <a:srgbClr val="000000"/>
              </a:buClr>
              <a:buFont typeface="Arial"/>
              <a:buChar char="•"/>
            </a:pPr>
            <a:r>
              <a:rPr lang="en-IN" sz="2200" b="0" strike="noStrike" spc="-1">
                <a:solidFill>
                  <a:srgbClr val="000000"/>
                </a:solidFill>
                <a:latin typeface="Calibri"/>
                <a:ea typeface="Calibri"/>
              </a:rPr>
              <a:t>It includes </a:t>
            </a:r>
            <a:r>
              <a:rPr lang="en-IN" sz="2200" b="1" strike="noStrike" spc="-1">
                <a:solidFill>
                  <a:srgbClr val="000000"/>
                </a:solidFill>
                <a:latin typeface="Calibri"/>
                <a:ea typeface="Calibri"/>
              </a:rPr>
              <a:t>Attributes</a:t>
            </a:r>
            <a:r>
              <a:rPr lang="en-IN" sz="2200" b="0" strike="noStrike" spc="-1">
                <a:solidFill>
                  <a:srgbClr val="000000"/>
                </a:solidFill>
                <a:latin typeface="Calibri"/>
                <a:ea typeface="Calibri"/>
              </a:rPr>
              <a:t> (its fields or properties) and the things it can do ( </a:t>
            </a:r>
            <a:r>
              <a:rPr lang="en-IN" sz="2200" b="1" strike="noStrike" spc="-1">
                <a:solidFill>
                  <a:srgbClr val="000000"/>
                </a:solidFill>
                <a:latin typeface="Calibri"/>
                <a:ea typeface="Calibri"/>
              </a:rPr>
              <a:t>methods</a:t>
            </a:r>
            <a:r>
              <a:rPr lang="en-IN" sz="2200" b="0" strike="noStrike" spc="-1">
                <a:solidFill>
                  <a:srgbClr val="000000"/>
                </a:solidFill>
                <a:latin typeface="Calibri"/>
                <a:ea typeface="Calibri"/>
              </a:rPr>
              <a:t>, operations or features).</a:t>
            </a:r>
            <a:endParaRPr lang="en-IN" sz="2200" b="0" strike="noStrike" spc="-1">
              <a:latin typeface="Arial"/>
            </a:endParaRPr>
          </a:p>
          <a:p>
            <a:pPr algn="just">
              <a:lnSpc>
                <a:spcPct val="100000"/>
              </a:lnSpc>
            </a:pPr>
            <a:endParaRPr lang="en-IN" sz="2200" b="0" strike="noStrike" spc="-1">
              <a:latin typeface="Arial"/>
            </a:endParaRPr>
          </a:p>
          <a:p>
            <a:pPr algn="just">
              <a:lnSpc>
                <a:spcPct val="90000"/>
              </a:lnSpc>
              <a:spcAft>
                <a:spcPts val="601"/>
              </a:spcAft>
            </a:pPr>
            <a:endParaRPr lang="en-IN" sz="2200" b="0" strike="noStrike" spc="-1">
              <a:latin typeface="Arial"/>
            </a:endParaRPr>
          </a:p>
          <a:p>
            <a:pPr>
              <a:lnSpc>
                <a:spcPct val="90000"/>
              </a:lnSpc>
              <a:spcAft>
                <a:spcPts val="601"/>
              </a:spcAft>
            </a:pPr>
            <a:endParaRPr lang="en-IN" sz="2200" b="0" strike="noStrike" spc="-1">
              <a:latin typeface="Arial"/>
            </a:endParaRPr>
          </a:p>
          <a:p>
            <a:pPr>
              <a:lnSpc>
                <a:spcPct val="90000"/>
              </a:lnSpc>
              <a:spcAft>
                <a:spcPts val="601"/>
              </a:spcAft>
            </a:pPr>
            <a:endParaRPr lang="en-IN" sz="2200" b="0" strike="noStrike" spc="-1">
              <a:latin typeface="Arial"/>
            </a:endParaRPr>
          </a:p>
        </p:txBody>
      </p:sp>
      <p:pic>
        <p:nvPicPr>
          <p:cNvPr id="66" name="Picture 8"/>
          <p:cNvPicPr/>
          <p:nvPr/>
        </p:nvPicPr>
        <p:blipFill>
          <a:blip r:embed="rId2"/>
          <a:stretch/>
        </p:blipFill>
        <p:spPr>
          <a:xfrm>
            <a:off x="363240" y="6128280"/>
            <a:ext cx="1228320" cy="409320"/>
          </a:xfrm>
          <a:prstGeom prst="rect">
            <a:avLst/>
          </a:prstGeom>
          <a:ln>
            <a:noFill/>
          </a:ln>
        </p:spPr>
      </p:pic>
      <p:pic>
        <p:nvPicPr>
          <p:cNvPr id="67" name="Picture 2"/>
          <p:cNvPicPr/>
          <p:nvPr/>
        </p:nvPicPr>
        <p:blipFill>
          <a:blip r:embed="rId3"/>
          <a:stretch/>
        </p:blipFill>
        <p:spPr>
          <a:xfrm>
            <a:off x="6636600" y="44640"/>
            <a:ext cx="4726800" cy="633708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additive="repl">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additive="repl">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additive="repl">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69" name="Picture 8"/>
          <p:cNvPicPr/>
          <p:nvPr/>
        </p:nvPicPr>
        <p:blipFill>
          <a:blip r:embed="rId2"/>
          <a:stretch/>
        </p:blipFill>
        <p:spPr>
          <a:xfrm>
            <a:off x="363240" y="6128280"/>
            <a:ext cx="1228320" cy="409320"/>
          </a:xfrm>
          <a:prstGeom prst="rect">
            <a:avLst/>
          </a:prstGeom>
          <a:ln>
            <a:noFill/>
          </a:ln>
        </p:spPr>
      </p:pic>
      <p:pic>
        <p:nvPicPr>
          <p:cNvPr id="70" name="Picture 3"/>
          <p:cNvPicPr/>
          <p:nvPr/>
        </p:nvPicPr>
        <p:blipFill>
          <a:blip r:embed="rId3"/>
          <a:stretch/>
        </p:blipFill>
        <p:spPr>
          <a:xfrm>
            <a:off x="4686120" y="844920"/>
            <a:ext cx="1669320" cy="1674000"/>
          </a:xfrm>
          <a:prstGeom prst="rect">
            <a:avLst/>
          </a:prstGeom>
          <a:ln>
            <a:noFill/>
          </a:ln>
        </p:spPr>
      </p:pic>
      <p:sp>
        <p:nvSpPr>
          <p:cNvPr id="71" name="CustomShape 2"/>
          <p:cNvSpPr/>
          <p:nvPr/>
        </p:nvSpPr>
        <p:spPr>
          <a:xfrm>
            <a:off x="5315040" y="2713320"/>
            <a:ext cx="1345680" cy="4575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400" b="1" strike="noStrike" spc="-1">
                <a:solidFill>
                  <a:srgbClr val="203864"/>
                </a:solidFill>
                <a:latin typeface="Calibri"/>
              </a:rPr>
              <a:t>Job</a:t>
            </a:r>
            <a:endParaRPr lang="en-IN" sz="2400" b="0" strike="noStrike" spc="-1">
              <a:latin typeface="Arial"/>
            </a:endParaRPr>
          </a:p>
        </p:txBody>
      </p:sp>
      <p:sp>
        <p:nvSpPr>
          <p:cNvPr id="72" name="CustomShape 3"/>
          <p:cNvSpPr/>
          <p:nvPr/>
        </p:nvSpPr>
        <p:spPr>
          <a:xfrm>
            <a:off x="6356880" y="1432440"/>
            <a:ext cx="1575360" cy="37080"/>
          </a:xfrm>
          <a:custGeom>
            <a:avLst/>
            <a:gdLst/>
            <a:ahLst/>
            <a:cxnLst/>
            <a:rect l="l" t="t" r="r" b="b"/>
            <a:pathLst>
              <a:path w="21600" h="21600">
                <a:moveTo>
                  <a:pt x="0" y="0"/>
                </a:moveTo>
                <a:lnTo>
                  <a:pt x="21600" y="21600"/>
                </a:lnTo>
              </a:path>
            </a:pathLst>
          </a:custGeom>
          <a:noFill/>
          <a:ln w="6480">
            <a:solidFill>
              <a:srgbClr val="4472C4"/>
            </a:solidFill>
            <a:miter/>
            <a:tailEnd type="triangle" w="med" len="med"/>
          </a:ln>
        </p:spPr>
        <p:style>
          <a:lnRef idx="0">
            <a:scrgbClr r="0" g="0" b="0"/>
          </a:lnRef>
          <a:fillRef idx="0">
            <a:scrgbClr r="0" g="0" b="0"/>
          </a:fillRef>
          <a:effectRef idx="0">
            <a:scrgbClr r="0" g="0" b="0"/>
          </a:effectRef>
          <a:fontRef idx="minor"/>
        </p:style>
      </p:sp>
      <p:sp>
        <p:nvSpPr>
          <p:cNvPr id="73" name="CustomShape 4"/>
          <p:cNvSpPr/>
          <p:nvPr/>
        </p:nvSpPr>
        <p:spPr>
          <a:xfrm>
            <a:off x="8046720" y="1203840"/>
            <a:ext cx="1345680" cy="5184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800" b="1" strike="noStrike" spc="-1">
                <a:solidFill>
                  <a:srgbClr val="203864"/>
                </a:solidFill>
                <a:latin typeface="Calibri"/>
              </a:rPr>
              <a:t>class</a:t>
            </a:r>
            <a:endParaRPr lang="en-IN" sz="2800" b="0" strike="noStrike" spc="-1">
              <a:latin typeface="Arial"/>
            </a:endParaRPr>
          </a:p>
        </p:txBody>
      </p:sp>
      <p:sp>
        <p:nvSpPr>
          <p:cNvPr id="74" name="CustomShape 5"/>
          <p:cNvSpPr/>
          <p:nvPr/>
        </p:nvSpPr>
        <p:spPr>
          <a:xfrm>
            <a:off x="1214280" y="3260520"/>
            <a:ext cx="2653560" cy="5184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1800" b="0" strike="noStrike" spc="-1">
                <a:solidFill>
                  <a:srgbClr val="000000"/>
                </a:solidFill>
                <a:latin typeface="Calibri"/>
              </a:rPr>
              <a:t>       </a:t>
            </a:r>
            <a:r>
              <a:rPr lang="en-IN" sz="2800" b="1" strike="noStrike" spc="-1">
                <a:solidFill>
                  <a:srgbClr val="203864"/>
                </a:solidFill>
                <a:latin typeface="Calibri"/>
              </a:rPr>
              <a:t>    Attributes</a:t>
            </a:r>
            <a:endParaRPr lang="en-IN" sz="2800" b="0" strike="noStrike" spc="-1">
              <a:latin typeface="Arial"/>
            </a:endParaRPr>
          </a:p>
        </p:txBody>
      </p:sp>
      <p:sp>
        <p:nvSpPr>
          <p:cNvPr id="75" name="CustomShape 6"/>
          <p:cNvSpPr/>
          <p:nvPr/>
        </p:nvSpPr>
        <p:spPr>
          <a:xfrm>
            <a:off x="8046720" y="3259800"/>
            <a:ext cx="1632960" cy="5184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800" b="1" strike="noStrike" spc="-1">
                <a:solidFill>
                  <a:srgbClr val="203864"/>
                </a:solidFill>
                <a:latin typeface="Calibri"/>
              </a:rPr>
              <a:t>Methods</a:t>
            </a:r>
            <a:endParaRPr lang="en-IN" sz="2800" b="0" strike="noStrike" spc="-1">
              <a:latin typeface="Arial"/>
            </a:endParaRPr>
          </a:p>
        </p:txBody>
      </p:sp>
      <p:sp>
        <p:nvSpPr>
          <p:cNvPr id="76" name="CustomShape 7"/>
          <p:cNvSpPr/>
          <p:nvPr/>
        </p:nvSpPr>
        <p:spPr>
          <a:xfrm>
            <a:off x="2198880" y="4068720"/>
            <a:ext cx="1998360" cy="14634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1800" b="0" strike="noStrike" spc="-1">
                <a:solidFill>
                  <a:srgbClr val="203864"/>
                </a:solidFill>
                <a:latin typeface="Calibri"/>
                <a:ea typeface="Calibri"/>
              </a:rPr>
              <a:t>Title</a:t>
            </a:r>
            <a:endParaRPr lang="en-IN" sz="1800" b="0" strike="noStrike" spc="-1">
              <a:latin typeface="Arial"/>
            </a:endParaRPr>
          </a:p>
          <a:p>
            <a:pPr>
              <a:lnSpc>
                <a:spcPct val="100000"/>
              </a:lnSpc>
            </a:pPr>
            <a:r>
              <a:rPr lang="en-IN" sz="1800" b="0" strike="noStrike" spc="-1">
                <a:solidFill>
                  <a:srgbClr val="203864"/>
                </a:solidFill>
                <a:latin typeface="Calibri"/>
                <a:ea typeface="Calibri"/>
              </a:rPr>
              <a:t>Company</a:t>
            </a:r>
            <a:endParaRPr lang="en-IN" sz="1800" b="0" strike="noStrike" spc="-1">
              <a:latin typeface="Arial"/>
            </a:endParaRPr>
          </a:p>
          <a:p>
            <a:pPr>
              <a:lnSpc>
                <a:spcPct val="100000"/>
              </a:lnSpc>
            </a:pPr>
            <a:r>
              <a:rPr lang="en-IN" sz="1800" b="0" strike="noStrike" spc="-1">
                <a:solidFill>
                  <a:srgbClr val="203864"/>
                </a:solidFill>
                <a:latin typeface="Calibri"/>
                <a:ea typeface="Calibri"/>
              </a:rPr>
              <a:t>Salary</a:t>
            </a:r>
            <a:endParaRPr lang="en-IN" sz="1800" b="0" strike="noStrike" spc="-1">
              <a:latin typeface="Arial"/>
            </a:endParaRPr>
          </a:p>
          <a:p>
            <a:pPr>
              <a:lnSpc>
                <a:spcPct val="100000"/>
              </a:lnSpc>
            </a:pPr>
            <a:r>
              <a:rPr lang="en-IN" sz="1800" b="0" strike="noStrike" spc="-1">
                <a:solidFill>
                  <a:srgbClr val="203864"/>
                </a:solidFill>
                <a:latin typeface="Calibri"/>
                <a:ea typeface="Calibri"/>
              </a:rPr>
              <a:t>Responsibilities</a:t>
            </a:r>
            <a:endParaRPr lang="en-IN" sz="1800" b="0" strike="noStrike" spc="-1">
              <a:latin typeface="Arial"/>
            </a:endParaRPr>
          </a:p>
          <a:p>
            <a:pPr>
              <a:lnSpc>
                <a:spcPct val="100000"/>
              </a:lnSpc>
            </a:pPr>
            <a:r>
              <a:rPr lang="en-IN" sz="1800" b="0" strike="noStrike" spc="-1">
                <a:solidFill>
                  <a:srgbClr val="203864"/>
                </a:solidFill>
                <a:latin typeface="Calibri"/>
                <a:ea typeface="Calibri"/>
              </a:rPr>
              <a:t>Requirements</a:t>
            </a:r>
            <a:endParaRPr lang="en-IN" sz="1800" b="0" strike="noStrike" spc="-1">
              <a:latin typeface="Arial"/>
            </a:endParaRPr>
          </a:p>
        </p:txBody>
      </p:sp>
      <p:sp>
        <p:nvSpPr>
          <p:cNvPr id="77" name="CustomShape 8"/>
          <p:cNvSpPr/>
          <p:nvPr/>
        </p:nvSpPr>
        <p:spPr>
          <a:xfrm>
            <a:off x="8138880" y="4074480"/>
            <a:ext cx="14432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1800" b="0" strike="noStrike" spc="-1">
                <a:solidFill>
                  <a:srgbClr val="203864"/>
                </a:solidFill>
                <a:latin typeface="Calibri"/>
                <a:ea typeface="Calibri"/>
              </a:rPr>
              <a:t>Apply</a:t>
            </a:r>
            <a:endParaRPr lang="en-IN" sz="1800" b="0" strike="noStrike" spc="-1">
              <a:latin typeface="Arial"/>
            </a:endParaRPr>
          </a:p>
          <a:p>
            <a:pPr>
              <a:lnSpc>
                <a:spcPct val="100000"/>
              </a:lnSpc>
            </a:pPr>
            <a:r>
              <a:rPr lang="en-IN" sz="1800" b="0" strike="noStrike" spc="-1">
                <a:solidFill>
                  <a:srgbClr val="203864"/>
                </a:solidFill>
                <a:latin typeface="Calibri"/>
                <a:ea typeface="Calibri"/>
              </a:rPr>
              <a:t>Interview</a:t>
            </a:r>
            <a:endParaRPr lang="en-IN" sz="1800" b="0" strike="noStrike" spc="-1">
              <a:latin typeface="Arial"/>
            </a:endParaRPr>
          </a:p>
          <a:p>
            <a:pPr>
              <a:lnSpc>
                <a:spcPct val="100000"/>
              </a:lnSpc>
            </a:pPr>
            <a:r>
              <a:rPr lang="en-IN" sz="1800" b="0" strike="noStrike" spc="-1">
                <a:solidFill>
                  <a:srgbClr val="203864"/>
                </a:solidFill>
                <a:latin typeface="Calibri"/>
                <a:ea typeface="Calibri"/>
              </a:rPr>
              <a:t>Accept Offer</a:t>
            </a:r>
            <a:endParaRPr lang="en-IN" sz="1800" b="0" strike="noStrike" spc="-1">
              <a:latin typeface="Arial"/>
            </a:endParaRPr>
          </a:p>
          <a:p>
            <a:pPr>
              <a:lnSpc>
                <a:spcPct val="100000"/>
              </a:lnSpc>
            </a:pPr>
            <a:r>
              <a:rPr lang="en-IN" sz="1800" b="0" strike="noStrike" spc="-1">
                <a:solidFill>
                  <a:srgbClr val="203864"/>
                </a:solidFill>
                <a:latin typeface="Calibri"/>
                <a:ea typeface="Calibri"/>
              </a:rPr>
              <a:t>Resign</a:t>
            </a:r>
            <a:endParaRPr lang="en-IN" sz="1800" b="0" strike="noStrike" spc="-1">
              <a:latin typeface="Arial"/>
            </a:endParaRPr>
          </a:p>
        </p:txBody>
      </p:sp>
      <p:sp>
        <p:nvSpPr>
          <p:cNvPr id="78" name="CustomShape 9"/>
          <p:cNvSpPr/>
          <p:nvPr/>
        </p:nvSpPr>
        <p:spPr>
          <a:xfrm>
            <a:off x="6010920" y="2970000"/>
            <a:ext cx="1906200" cy="482760"/>
          </a:xfrm>
          <a:custGeom>
            <a:avLst/>
            <a:gdLst/>
            <a:ahLst/>
            <a:cxnLst/>
            <a:rect l="l" t="t" r="r" b="b"/>
            <a:pathLst>
              <a:path w="21600" h="21600">
                <a:moveTo>
                  <a:pt x="0" y="0"/>
                </a:moveTo>
                <a:lnTo>
                  <a:pt x="21600" y="21600"/>
                </a:lnTo>
              </a:path>
            </a:pathLst>
          </a:custGeom>
          <a:noFill/>
          <a:ln w="6480">
            <a:solidFill>
              <a:srgbClr val="4472C4"/>
            </a:solidFill>
            <a:miter/>
            <a:tailEnd type="triangle" w="med" len="med"/>
          </a:ln>
        </p:spPr>
        <p:style>
          <a:lnRef idx="0">
            <a:scrgbClr r="0" g="0" b="0"/>
          </a:lnRef>
          <a:fillRef idx="0">
            <a:scrgbClr r="0" g="0" b="0"/>
          </a:fillRef>
          <a:effectRef idx="0">
            <a:scrgbClr r="0" g="0" b="0"/>
          </a:effectRef>
          <a:fontRef idx="minor"/>
        </p:style>
      </p:sp>
      <p:sp>
        <p:nvSpPr>
          <p:cNvPr id="79" name="CustomShape 10"/>
          <p:cNvSpPr/>
          <p:nvPr/>
        </p:nvSpPr>
        <p:spPr>
          <a:xfrm flipH="1">
            <a:off x="3632760" y="2970000"/>
            <a:ext cx="1486080" cy="310320"/>
          </a:xfrm>
          <a:custGeom>
            <a:avLst/>
            <a:gdLst/>
            <a:ahLst/>
            <a:cxnLst/>
            <a:rect l="l" t="t" r="r" b="b"/>
            <a:pathLst>
              <a:path w="21600" h="21600">
                <a:moveTo>
                  <a:pt x="0" y="0"/>
                </a:moveTo>
                <a:lnTo>
                  <a:pt x="21600" y="21600"/>
                </a:lnTo>
              </a:path>
            </a:pathLst>
          </a:custGeom>
          <a:noFill/>
          <a:ln w="6480">
            <a:solidFill>
              <a:srgbClr val="4472C4"/>
            </a:solidFill>
            <a:miter/>
            <a:tailEnd type="triangle" w="med" len="med"/>
          </a:ln>
        </p:spPr>
        <p:style>
          <a:lnRef idx="0">
            <a:scrgbClr r="0" g="0" b="0"/>
          </a:lnRef>
          <a:fillRef idx="0">
            <a:scrgbClr r="0" g="0" b="0"/>
          </a:fillRef>
          <a:effectRef idx="0">
            <a:scrgbClr r="0" g="0" b="0"/>
          </a:effectRef>
          <a:fontRef idx="minor"/>
        </p:style>
      </p:sp>
      <p:sp>
        <p:nvSpPr>
          <p:cNvPr id="80" name="CustomShape 11"/>
          <p:cNvSpPr/>
          <p:nvPr/>
        </p:nvSpPr>
        <p:spPr>
          <a:xfrm>
            <a:off x="1362600" y="493920"/>
            <a:ext cx="1670040" cy="4575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400" b="1" strike="noStrike" spc="-1">
                <a:solidFill>
                  <a:srgbClr val="000000"/>
                </a:solidFill>
                <a:latin typeface="Calibri"/>
              </a:rPr>
              <a:t>Example :</a:t>
            </a:r>
            <a:endParaRPr lang="en-IN"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additive="repl">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additive="repl">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randombar(horizontal)">
                                      <p:cBhvr additive="repl">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fill="hold" nodeType="clickEffect">
                                  <p:stCondLst>
                                    <p:cond delay="0"/>
                                  </p:stCondLst>
                                  <p:childTnLst>
                                    <p:set>
                                      <p:cBhvr>
                                        <p:cTn id="25" dur="1" fill="hold">
                                          <p:stCondLst>
                                            <p:cond delay="0"/>
                                          </p:stCondLst>
                                        </p:cTn>
                                        <p:tgtEl>
                                          <p:spTgt spid="7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fill="hold" nodeType="clickEffect">
                                  <p:stCondLst>
                                    <p:cond delay="0"/>
                                  </p:stCondLst>
                                  <p:childTnLst>
                                    <p:set>
                                      <p:cBhvr>
                                        <p:cTn id="29" dur="1" fill="hold">
                                          <p:stCondLst>
                                            <p:cond delay="0"/>
                                          </p:stCondLst>
                                        </p:cTn>
                                        <p:tgtEl>
                                          <p:spTgt spid="7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fill="hold" nodeType="clickEffect">
                                  <p:stCondLst>
                                    <p:cond delay="0"/>
                                  </p:stCondLst>
                                  <p:childTnLst>
                                    <p:set>
                                      <p:cBhvr>
                                        <p:cTn id="33" dur="1" fill="hold">
                                          <p:stCondLst>
                                            <p:cond delay="0"/>
                                          </p:stCondLst>
                                        </p:cTn>
                                        <p:tgtEl>
                                          <p:spTgt spid="7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fill="hold" nodeType="clickEffect">
                                  <p:stCondLst>
                                    <p:cond delay="0"/>
                                  </p:stCondLst>
                                  <p:childTnLst>
                                    <p:set>
                                      <p:cBhvr>
                                        <p:cTn id="41" dur="1" fill="hold">
                                          <p:stCondLst>
                                            <p:cond delay="0"/>
                                          </p:stCondLst>
                                        </p:cTn>
                                        <p:tgtEl>
                                          <p:spTgt spid="7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fill="hold" nodeType="clickEffect">
                                  <p:stCondLst>
                                    <p:cond delay="0"/>
                                  </p:stCondLst>
                                  <p:childTnLst>
                                    <p:set>
                                      <p:cBhvr>
                                        <p:cTn id="45" dur="1" fill="hold">
                                          <p:stCondLst>
                                            <p:cond delay="0"/>
                                          </p:stCondLst>
                                        </p:cTn>
                                        <p:tgtEl>
                                          <p:spTgt spid="7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pic>
        <p:nvPicPr>
          <p:cNvPr id="82" name="Picture 8"/>
          <p:cNvPicPr/>
          <p:nvPr/>
        </p:nvPicPr>
        <p:blipFill>
          <a:blip r:embed="rId2"/>
          <a:stretch/>
        </p:blipFill>
        <p:spPr>
          <a:xfrm>
            <a:off x="363240" y="6128280"/>
            <a:ext cx="1228320" cy="409320"/>
          </a:xfrm>
          <a:prstGeom prst="rect">
            <a:avLst/>
          </a:prstGeom>
          <a:ln>
            <a:noFill/>
          </a:ln>
        </p:spPr>
      </p:pic>
      <p:pic>
        <p:nvPicPr>
          <p:cNvPr id="83" name="Picture 3"/>
          <p:cNvPicPr/>
          <p:nvPr/>
        </p:nvPicPr>
        <p:blipFill>
          <a:blip r:embed="rId3"/>
          <a:stretch/>
        </p:blipFill>
        <p:spPr>
          <a:xfrm>
            <a:off x="3531240" y="1073160"/>
            <a:ext cx="6811560" cy="5429880"/>
          </a:xfrm>
          <a:prstGeom prst="rect">
            <a:avLst/>
          </a:prstGeom>
          <a:ln>
            <a:noFill/>
          </a:ln>
        </p:spPr>
      </p:pic>
      <p:sp>
        <p:nvSpPr>
          <p:cNvPr id="84" name="CustomShape 2"/>
          <p:cNvSpPr/>
          <p:nvPr/>
        </p:nvSpPr>
        <p:spPr>
          <a:xfrm>
            <a:off x="1604880" y="666000"/>
            <a:ext cx="354780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IN" sz="2000" b="1" strike="noStrike" spc="-1">
                <a:solidFill>
                  <a:srgbClr val="000000"/>
                </a:solidFill>
                <a:latin typeface="Calibri"/>
              </a:rPr>
              <a:t>EXAMPLE :</a:t>
            </a:r>
            <a:endParaRPr lang="en-IN"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 name="CustomShape 1"/>
          <p:cNvSpPr/>
          <p:nvPr/>
        </p:nvSpPr>
        <p:spPr>
          <a:xfrm>
            <a:off x="0" y="0"/>
            <a:ext cx="12188520" cy="68576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86" name="CustomShape 2"/>
          <p:cNvSpPr/>
          <p:nvPr/>
        </p:nvSpPr>
        <p:spPr>
          <a:xfrm>
            <a:off x="792720" y="312840"/>
            <a:ext cx="5181120" cy="167112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pPr>
            <a:r>
              <a:rPr lang="en-IN" sz="4000" b="1" strike="noStrike" spc="-1">
                <a:solidFill>
                  <a:srgbClr val="203864"/>
                </a:solidFill>
                <a:latin typeface="Calibri Light"/>
              </a:rPr>
              <a:t>  </a:t>
            </a:r>
            <a:r>
              <a:rPr lang="en-IN" sz="4000" b="1" strike="noStrike" spc="-1">
                <a:solidFill>
                  <a:srgbClr val="2F5597"/>
                </a:solidFill>
                <a:latin typeface="Calibri Light"/>
              </a:rPr>
              <a:t> Object</a:t>
            </a:r>
            <a:endParaRPr lang="en-IN" sz="4000" b="0" strike="noStrike" spc="-1">
              <a:latin typeface="Arial"/>
            </a:endParaRPr>
          </a:p>
        </p:txBody>
      </p:sp>
      <p:sp>
        <p:nvSpPr>
          <p:cNvPr id="87" name="CustomShape 3"/>
          <p:cNvSpPr/>
          <p:nvPr/>
        </p:nvSpPr>
        <p:spPr>
          <a:xfrm>
            <a:off x="1037160" y="1975320"/>
            <a:ext cx="5900040" cy="24282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just">
              <a:lnSpc>
                <a:spcPct val="100000"/>
              </a:lnSpc>
            </a:pPr>
            <a:r>
              <a:rPr lang="en-IN" sz="2200" b="0" strike="noStrike" spc="-1">
                <a:solidFill>
                  <a:srgbClr val="000000"/>
                </a:solidFill>
                <a:latin typeface="Calibri"/>
                <a:ea typeface="Calibri"/>
              </a:rPr>
              <a:t>Objects are entities that have behavior , that hold information, and that can interact with one another.</a:t>
            </a:r>
            <a:endParaRPr lang="en-IN" sz="2200" b="0" strike="noStrike" spc="-1">
              <a:latin typeface="Arial"/>
            </a:endParaRPr>
          </a:p>
          <a:p>
            <a:pPr algn="just">
              <a:lnSpc>
                <a:spcPct val="100000"/>
              </a:lnSpc>
            </a:pPr>
            <a:r>
              <a:rPr lang="en-IN" sz="2200" b="0" strike="noStrike" spc="-1">
                <a:solidFill>
                  <a:srgbClr val="000000"/>
                </a:solidFill>
                <a:latin typeface="Calibri"/>
                <a:ea typeface="Calibri"/>
              </a:rPr>
              <a:t>In pure OOP terms an object is an instance of a class.</a:t>
            </a:r>
            <a:endParaRPr lang="en-IN" sz="2200" b="0" strike="noStrike" spc="-1">
              <a:latin typeface="Arial"/>
            </a:endParaRPr>
          </a:p>
          <a:p>
            <a:pPr algn="just">
              <a:lnSpc>
                <a:spcPct val="100000"/>
              </a:lnSpc>
            </a:pPr>
            <a:endParaRPr lang="en-IN" sz="2200" b="0" strike="noStrike" spc="-1">
              <a:latin typeface="Arial"/>
            </a:endParaRPr>
          </a:p>
          <a:p>
            <a:pPr algn="just">
              <a:lnSpc>
                <a:spcPct val="100000"/>
              </a:lnSpc>
            </a:pPr>
            <a:endParaRPr lang="en-IN" sz="2200" b="0" strike="noStrike" spc="-1">
              <a:latin typeface="Arial"/>
            </a:endParaRPr>
          </a:p>
          <a:p>
            <a:pPr algn="just">
              <a:lnSpc>
                <a:spcPct val="90000"/>
              </a:lnSpc>
              <a:spcAft>
                <a:spcPts val="601"/>
              </a:spcAft>
            </a:pPr>
            <a:endParaRPr lang="en-IN" sz="2200" b="0" strike="noStrike" spc="-1">
              <a:latin typeface="Arial"/>
            </a:endParaRPr>
          </a:p>
          <a:p>
            <a:pPr>
              <a:lnSpc>
                <a:spcPct val="90000"/>
              </a:lnSpc>
              <a:spcAft>
                <a:spcPts val="601"/>
              </a:spcAft>
            </a:pPr>
            <a:endParaRPr lang="en-IN" sz="2200" b="0" strike="noStrike" spc="-1">
              <a:latin typeface="Arial"/>
            </a:endParaRPr>
          </a:p>
          <a:p>
            <a:pPr>
              <a:lnSpc>
                <a:spcPct val="90000"/>
              </a:lnSpc>
              <a:spcAft>
                <a:spcPts val="601"/>
              </a:spcAft>
            </a:pPr>
            <a:endParaRPr lang="en-IN" sz="2200" b="0" strike="noStrike" spc="-1">
              <a:latin typeface="Arial"/>
            </a:endParaRPr>
          </a:p>
        </p:txBody>
      </p:sp>
      <p:pic>
        <p:nvPicPr>
          <p:cNvPr id="88" name="Picture 8"/>
          <p:cNvPicPr/>
          <p:nvPr/>
        </p:nvPicPr>
        <p:blipFill>
          <a:blip r:embed="rId2"/>
          <a:stretch/>
        </p:blipFill>
        <p:spPr>
          <a:xfrm>
            <a:off x="363240" y="6128280"/>
            <a:ext cx="1228320" cy="409320"/>
          </a:xfrm>
          <a:prstGeom prst="rect">
            <a:avLst/>
          </a:prstGeom>
          <a:ln>
            <a:noFill/>
          </a:ln>
        </p:spPr>
      </p:pic>
      <p:pic>
        <p:nvPicPr>
          <p:cNvPr id="89" name="Picture 4"/>
          <p:cNvPicPr/>
          <p:nvPr/>
        </p:nvPicPr>
        <p:blipFill>
          <a:blip r:embed="rId3"/>
          <a:stretch/>
        </p:blipFill>
        <p:spPr>
          <a:xfrm>
            <a:off x="6837840" y="617400"/>
            <a:ext cx="5359680" cy="51624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additive="repl">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additive="repl">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additive="repl">
                                        <p:cTn id="1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538</TotalTime>
  <Words>644</Words>
  <Application>Microsoft Office PowerPoint</Application>
  <PresentationFormat>Widescreen</PresentationFormat>
  <Paragraphs>112</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afra haris</cp:lastModifiedBy>
  <cp:revision>1148</cp:revision>
  <dcterms:created xsi:type="dcterms:W3CDTF">2023-06-06T07:07:00Z</dcterms:created>
  <dcterms:modified xsi:type="dcterms:W3CDTF">2025-08-22T04:21:16Z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ICV">
    <vt:lpwstr>4D6CBD580A5F45AD9319048A7EB13D53</vt:lpwstr>
  </property>
  <property fmtid="{D5CDD505-2E9C-101B-9397-08002B2CF9AE}" pid="6" name="KSOProductBuildVer">
    <vt:lpwstr>1033-11.2.0.11537</vt:lpwstr>
  </property>
  <property fmtid="{D5CDD505-2E9C-101B-9397-08002B2CF9AE}" pid="7" name="LinksUpToDate">
    <vt:bool>false</vt:bool>
  </property>
  <property fmtid="{D5CDD505-2E9C-101B-9397-08002B2CF9AE}" pid="8" name="MMClips">
    <vt:i4>0</vt:i4>
  </property>
  <property fmtid="{D5CDD505-2E9C-101B-9397-08002B2CF9AE}" pid="9" name="Notes">
    <vt:i4>0</vt:i4>
  </property>
  <property fmtid="{D5CDD505-2E9C-101B-9397-08002B2CF9AE}" pid="10" name="PresentationFormat">
    <vt:lpwstr>Widescreen</vt:lpwstr>
  </property>
  <property fmtid="{D5CDD505-2E9C-101B-9397-08002B2CF9AE}" pid="11" name="ScaleCrop">
    <vt:bool>false</vt:bool>
  </property>
  <property fmtid="{D5CDD505-2E9C-101B-9397-08002B2CF9AE}" pid="12" name="ShareDoc">
    <vt:bool>false</vt:bool>
  </property>
  <property fmtid="{D5CDD505-2E9C-101B-9397-08002B2CF9AE}" pid="13" name="Slides">
    <vt:i4>26</vt:i4>
  </property>
</Properties>
</file>